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875" r:id="rId4"/>
    <p:sldId id="876" r:id="rId5"/>
    <p:sldId id="260" r:id="rId6"/>
    <p:sldId id="257" r:id="rId7"/>
    <p:sldId id="879" r:id="rId8"/>
    <p:sldId id="881" r:id="rId9"/>
    <p:sldId id="882" r:id="rId10"/>
    <p:sldId id="261" r:id="rId11"/>
    <p:sldId id="883" r:id="rId12"/>
    <p:sldId id="884" r:id="rId13"/>
    <p:sldId id="887" r:id="rId14"/>
    <p:sldId id="892" r:id="rId15"/>
    <p:sldId id="8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EADAC4"/>
    <a:srgbClr val="D0AC7B"/>
    <a:srgbClr val="C55A11"/>
    <a:srgbClr val="B43500"/>
    <a:srgbClr val="548235"/>
    <a:srgbClr val="F1F5EF"/>
    <a:srgbClr val="B9D9A3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607B4-C663-4DEF-A03F-3EB867526C3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8B6C99-97D1-4F28-848C-A3A0F8466E8D}">
      <dgm:prSet custT="1"/>
      <dgm:spPr>
        <a:solidFill>
          <a:srgbClr val="D0AC7B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15 Members:</a:t>
          </a:r>
        </a:p>
      </dgm:t>
    </dgm:pt>
    <dgm:pt modelId="{5705B8E6-0100-4029-99F9-C165C25F4D8D}" type="parTrans" cxnId="{3C1032BE-9F08-4965-B62B-C3003981C08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7E38125-7785-48BD-BEC9-B02633E55F1B}" type="sibTrans" cxnId="{3C1032BE-9F08-4965-B62B-C3003981C08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115F776-5CCA-4D6C-9489-5A0CF03FFEB1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Governor appointed 2 members</a:t>
          </a:r>
        </a:p>
      </dgm:t>
    </dgm:pt>
    <dgm:pt modelId="{3C5F9A3E-88CF-4193-8C5F-4428AB628449}" type="parTrans" cxnId="{C6ECE7A0-ADAC-4F3C-841D-344C1546374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5973026-E715-4C3B-9581-305D3656E10B}" type="sibTrans" cxnId="{C6ECE7A0-ADAC-4F3C-841D-344C1546374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2117DA8-585A-499B-977F-C2883C8AF3CD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Speaker of the House appointed 3 members</a:t>
          </a:r>
        </a:p>
      </dgm:t>
    </dgm:pt>
    <dgm:pt modelId="{60B7D5F4-B1B2-4D56-B4DC-61CDAF824E1C}" type="parTrans" cxnId="{126AA22B-AE02-4B77-9384-058722560CF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AA43815-1A7E-44A3-B5DE-AF8A0C257A0A}" type="sibTrans" cxnId="{126AA22B-AE02-4B77-9384-058722560CF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CC9274A-B4E1-4DB0-8A36-B6E2FAAC1D2B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President of the Senate appointed 3 members</a:t>
          </a:r>
        </a:p>
      </dgm:t>
    </dgm:pt>
    <dgm:pt modelId="{42D9B903-B1BA-4D62-A382-6DF3A824BFD3}" type="parTrans" cxnId="{3F98A10D-E1D8-461C-9EF9-8AB0CF1E4CA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10D2AFA-DE3C-4B6E-AD07-A399C50D96F1}" type="sibTrans" cxnId="{3F98A10D-E1D8-461C-9EF9-8AB0CF1E4CA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5487374-790B-4E82-94D9-C8DA2708CDBF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Attorney General appointed 3 members</a:t>
          </a:r>
        </a:p>
      </dgm:t>
    </dgm:pt>
    <dgm:pt modelId="{F5FCAD1F-5A57-47FD-AFEC-0B9D7FDB9D4E}" type="parTrans" cxnId="{20437F26-D030-4D91-BF08-A5ADD0BEDDA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7C0F315-5B20-4DCB-85E6-0121F9468DD4}" type="sibTrans" cxnId="{20437F26-D030-4D91-BF08-A5ADD0BEDDA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25E95D9-C96F-4FE0-8DAD-F183873A37CB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Subdivisions appointed 4 members</a:t>
          </a:r>
        </a:p>
      </dgm:t>
    </dgm:pt>
    <dgm:pt modelId="{04970F00-2D40-40D4-9E8A-CF083428B993}" type="parTrans" cxnId="{6A8E15E6-8342-4AF3-BDD0-0FB6212C0D5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3505611-8B26-4E64-BFA6-719A5E6C8F2B}" type="sibTrans" cxnId="{6A8E15E6-8342-4AF3-BDD0-0FB6212C0D5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7B4C906-BCF3-415A-8A0E-373DBDDFE4EF}">
      <dgm:prSet custT="1"/>
      <dgm:spPr>
        <a:solidFill>
          <a:srgbClr val="D0AC7B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Now: One Contracted Staff Coordinator</a:t>
          </a:r>
        </a:p>
      </dgm:t>
    </dgm:pt>
    <dgm:pt modelId="{F6C88BD2-0A6E-4DBB-A2C4-27DC03FE230F}" type="parTrans" cxnId="{7F894710-D45E-454C-B03E-118B6BCEB80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F5AB3DD-9B00-4F35-97BF-7D3E6CCBCC8F}" type="sibTrans" cxnId="{7F894710-D45E-454C-B03E-118B6BCEB80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5DAF182-7FEC-4489-920C-4BE1E8E0DC91}" type="pres">
      <dgm:prSet presAssocID="{920607B4-C663-4DEF-A03F-3EB867526C30}" presName="linear" presStyleCnt="0">
        <dgm:presLayoutVars>
          <dgm:animLvl val="lvl"/>
          <dgm:resizeHandles val="exact"/>
        </dgm:presLayoutVars>
      </dgm:prSet>
      <dgm:spPr/>
    </dgm:pt>
    <dgm:pt modelId="{058C37AC-727E-4FBE-8298-5635D4A7FCD9}" type="pres">
      <dgm:prSet presAssocID="{6A8B6C99-97D1-4F28-848C-A3A0F8466E8D}" presName="parentText" presStyleLbl="node1" presStyleIdx="0" presStyleCnt="2" custScaleY="51331" custLinFactNeighborY="-13085">
        <dgm:presLayoutVars>
          <dgm:chMax val="0"/>
          <dgm:bulletEnabled val="1"/>
        </dgm:presLayoutVars>
      </dgm:prSet>
      <dgm:spPr/>
    </dgm:pt>
    <dgm:pt modelId="{91AB824E-AEEF-4AD8-962A-C1368E70E3C5}" type="pres">
      <dgm:prSet presAssocID="{6A8B6C99-97D1-4F28-848C-A3A0F8466E8D}" presName="childText" presStyleLbl="revTx" presStyleIdx="0" presStyleCnt="1" custLinFactNeighborY="-7623">
        <dgm:presLayoutVars>
          <dgm:bulletEnabled val="1"/>
        </dgm:presLayoutVars>
      </dgm:prSet>
      <dgm:spPr/>
    </dgm:pt>
    <dgm:pt modelId="{D446FB9A-E429-427E-9D7B-BEEA3D7C5445}" type="pres">
      <dgm:prSet presAssocID="{D7B4C906-BCF3-415A-8A0E-373DBDDFE4EF}" presName="parentText" presStyleLbl="node1" presStyleIdx="1" presStyleCnt="2" custScaleY="51331" custLinFactNeighborX="-276" custLinFactNeighborY="17177">
        <dgm:presLayoutVars>
          <dgm:chMax val="0"/>
          <dgm:bulletEnabled val="1"/>
        </dgm:presLayoutVars>
      </dgm:prSet>
      <dgm:spPr/>
    </dgm:pt>
  </dgm:ptLst>
  <dgm:cxnLst>
    <dgm:cxn modelId="{60D6CA04-3BA4-400F-83CB-73632D109E2A}" type="presOf" srcId="{920607B4-C663-4DEF-A03F-3EB867526C30}" destId="{C5DAF182-7FEC-4489-920C-4BE1E8E0DC91}" srcOrd="0" destOrd="0" presId="urn:microsoft.com/office/officeart/2005/8/layout/vList2"/>
    <dgm:cxn modelId="{3F98A10D-E1D8-461C-9EF9-8AB0CF1E4CAB}" srcId="{6A8B6C99-97D1-4F28-848C-A3A0F8466E8D}" destId="{BCC9274A-B4E1-4DB0-8A36-B6E2FAAC1D2B}" srcOrd="2" destOrd="0" parTransId="{42D9B903-B1BA-4D62-A382-6DF3A824BFD3}" sibTransId="{F10D2AFA-DE3C-4B6E-AD07-A399C50D96F1}"/>
    <dgm:cxn modelId="{7F894710-D45E-454C-B03E-118B6BCEB804}" srcId="{920607B4-C663-4DEF-A03F-3EB867526C30}" destId="{D7B4C906-BCF3-415A-8A0E-373DBDDFE4EF}" srcOrd="1" destOrd="0" parTransId="{F6C88BD2-0A6E-4DBB-A2C4-27DC03FE230F}" sibTransId="{4F5AB3DD-9B00-4F35-97BF-7D3E6CCBCC8F}"/>
    <dgm:cxn modelId="{AC389E17-D9ED-45A2-B58B-7DA502A0C717}" type="presOf" srcId="{D5487374-790B-4E82-94D9-C8DA2708CDBF}" destId="{91AB824E-AEEF-4AD8-962A-C1368E70E3C5}" srcOrd="0" destOrd="3" presId="urn:microsoft.com/office/officeart/2005/8/layout/vList2"/>
    <dgm:cxn modelId="{43387420-D694-4C5A-A778-B4D4C51561B9}" type="presOf" srcId="{BCC9274A-B4E1-4DB0-8A36-B6E2FAAC1D2B}" destId="{91AB824E-AEEF-4AD8-962A-C1368E70E3C5}" srcOrd="0" destOrd="2" presId="urn:microsoft.com/office/officeart/2005/8/layout/vList2"/>
    <dgm:cxn modelId="{20437F26-D030-4D91-BF08-A5ADD0BEDDA3}" srcId="{6A8B6C99-97D1-4F28-848C-A3A0F8466E8D}" destId="{D5487374-790B-4E82-94D9-C8DA2708CDBF}" srcOrd="3" destOrd="0" parTransId="{F5FCAD1F-5A57-47FD-AFEC-0B9D7FDB9D4E}" sibTransId="{B7C0F315-5B20-4DCB-85E6-0121F9468DD4}"/>
    <dgm:cxn modelId="{D46E4E27-84BB-4369-8E01-E9583C7A4589}" type="presOf" srcId="{7115F776-5CCA-4D6C-9489-5A0CF03FFEB1}" destId="{91AB824E-AEEF-4AD8-962A-C1368E70E3C5}" srcOrd="0" destOrd="0" presId="urn:microsoft.com/office/officeart/2005/8/layout/vList2"/>
    <dgm:cxn modelId="{126AA22B-AE02-4B77-9384-058722560CFD}" srcId="{6A8B6C99-97D1-4F28-848C-A3A0F8466E8D}" destId="{62117DA8-585A-499B-977F-C2883C8AF3CD}" srcOrd="1" destOrd="0" parTransId="{60B7D5F4-B1B2-4D56-B4DC-61CDAF824E1C}" sibTransId="{DAA43815-1A7E-44A3-B5DE-AF8A0C257A0A}"/>
    <dgm:cxn modelId="{5B47B042-EFFD-4331-A196-7713F2586217}" type="presOf" srcId="{62117DA8-585A-499B-977F-C2883C8AF3CD}" destId="{91AB824E-AEEF-4AD8-962A-C1368E70E3C5}" srcOrd="0" destOrd="1" presId="urn:microsoft.com/office/officeart/2005/8/layout/vList2"/>
    <dgm:cxn modelId="{A4F89C99-223C-45B0-9D04-B4328AAC58EA}" type="presOf" srcId="{6A8B6C99-97D1-4F28-848C-A3A0F8466E8D}" destId="{058C37AC-727E-4FBE-8298-5635D4A7FCD9}" srcOrd="0" destOrd="0" presId="urn:microsoft.com/office/officeart/2005/8/layout/vList2"/>
    <dgm:cxn modelId="{C6ECE7A0-ADAC-4F3C-841D-344C1546374F}" srcId="{6A8B6C99-97D1-4F28-848C-A3A0F8466E8D}" destId="{7115F776-5CCA-4D6C-9489-5A0CF03FFEB1}" srcOrd="0" destOrd="0" parTransId="{3C5F9A3E-88CF-4193-8C5F-4428AB628449}" sibTransId="{F5973026-E715-4C3B-9581-305D3656E10B}"/>
    <dgm:cxn modelId="{3C1032BE-9F08-4965-B62B-C3003981C084}" srcId="{920607B4-C663-4DEF-A03F-3EB867526C30}" destId="{6A8B6C99-97D1-4F28-848C-A3A0F8466E8D}" srcOrd="0" destOrd="0" parTransId="{5705B8E6-0100-4029-99F9-C165C25F4D8D}" sibTransId="{17E38125-7785-48BD-BEC9-B02633E55F1B}"/>
    <dgm:cxn modelId="{6A8E15E6-8342-4AF3-BDD0-0FB6212C0D57}" srcId="{6A8B6C99-97D1-4F28-848C-A3A0F8466E8D}" destId="{425E95D9-C96F-4FE0-8DAD-F183873A37CB}" srcOrd="4" destOrd="0" parTransId="{04970F00-2D40-40D4-9E8A-CF083428B993}" sibTransId="{83505611-8B26-4E64-BFA6-719A5E6C8F2B}"/>
    <dgm:cxn modelId="{FB7214E7-A65E-45F7-88D6-8846B6890A5F}" type="presOf" srcId="{425E95D9-C96F-4FE0-8DAD-F183873A37CB}" destId="{91AB824E-AEEF-4AD8-962A-C1368E70E3C5}" srcOrd="0" destOrd="4" presId="urn:microsoft.com/office/officeart/2005/8/layout/vList2"/>
    <dgm:cxn modelId="{90E360ED-B44B-4CA3-B58B-8522E869498A}" type="presOf" srcId="{D7B4C906-BCF3-415A-8A0E-373DBDDFE4EF}" destId="{D446FB9A-E429-427E-9D7B-BEEA3D7C5445}" srcOrd="0" destOrd="0" presId="urn:microsoft.com/office/officeart/2005/8/layout/vList2"/>
    <dgm:cxn modelId="{91A16688-55B0-4CB0-ABEC-C89571201E79}" type="presParOf" srcId="{C5DAF182-7FEC-4489-920C-4BE1E8E0DC91}" destId="{058C37AC-727E-4FBE-8298-5635D4A7FCD9}" srcOrd="0" destOrd="0" presId="urn:microsoft.com/office/officeart/2005/8/layout/vList2"/>
    <dgm:cxn modelId="{239B5454-7736-459D-AE7A-295F206EB9FB}" type="presParOf" srcId="{C5DAF182-7FEC-4489-920C-4BE1E8E0DC91}" destId="{91AB824E-AEEF-4AD8-962A-C1368E70E3C5}" srcOrd="1" destOrd="0" presId="urn:microsoft.com/office/officeart/2005/8/layout/vList2"/>
    <dgm:cxn modelId="{3A1349B1-8F85-4C0B-A7FE-6892A0DB705B}" type="presParOf" srcId="{C5DAF182-7FEC-4489-920C-4BE1E8E0DC91}" destId="{D446FB9A-E429-427E-9D7B-BEEA3D7C544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60F3A-4030-4CD9-AEBF-170BDA9307A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C7463DB-E20D-45F1-8BAE-868B903BA836}">
      <dgm:prSet custT="1"/>
      <dgm:spPr>
        <a:solidFill>
          <a:srgbClr val="548235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1. Spend money to save lives</a:t>
          </a:r>
        </a:p>
      </dgm:t>
    </dgm:pt>
    <dgm:pt modelId="{0DABC8CD-71E3-4776-B4C7-07ABA493E4DB}" type="parTrans" cxnId="{C8651022-4983-4F7F-838D-1387AFA0414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95E4A27-2FB3-4AA0-9B25-4E347E2F1447}" type="sibTrans" cxnId="{C8651022-4983-4F7F-838D-1387AFA0414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14C6DB0-DBEF-4746-BAB0-3A315AC18A6C}">
      <dgm:prSet custT="1"/>
      <dgm:spPr>
        <a:solidFill>
          <a:srgbClr val="2F5597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2. Use evidence to guide spending</a:t>
          </a:r>
        </a:p>
      </dgm:t>
    </dgm:pt>
    <dgm:pt modelId="{6C861836-807E-401D-B583-F0B01CD662C8}" type="parTrans" cxnId="{55731461-2483-4616-A44B-80556232443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D7C8E97-8A4F-4269-9BEF-0004B03BE04E}" type="sibTrans" cxnId="{55731461-2483-4616-A44B-80556232443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386B68B-132C-4495-BE4C-4CA5A5747319}">
      <dgm:prSet custT="1"/>
      <dgm:spPr>
        <a:solidFill>
          <a:srgbClr val="C55A11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3. Invest in youth prevention</a:t>
          </a:r>
        </a:p>
      </dgm:t>
    </dgm:pt>
    <dgm:pt modelId="{DB9DB92E-C816-4A17-87C0-F840CA0AFDEA}" type="parTrans" cxnId="{793A7907-6D98-4D52-B97F-73FC784D12A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A54BEDF-BD34-487A-9A4D-EE1987560709}" type="sibTrans" cxnId="{793A7907-6D98-4D52-B97F-73FC784D12A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CBEE80C-F14A-4431-86AC-B433FC4A6BE0}">
      <dgm:prSet custT="1"/>
      <dgm:spPr>
        <a:solidFill>
          <a:srgbClr val="D0AC7B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4. Focus of racial equity</a:t>
          </a:r>
        </a:p>
      </dgm:t>
    </dgm:pt>
    <dgm:pt modelId="{341BD991-0EE9-4C52-89CB-219CD586301A}" type="parTrans" cxnId="{F7E669AA-04FD-457D-8652-EF301835CCE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89635CC-F34C-4AA9-885E-3054057A815A}" type="sibTrans" cxnId="{F7E669AA-04FD-457D-8652-EF301835CCE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39C1F7D-EA65-408B-92DB-BB1AB017FB95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5. Develop a fair and transparent process for deciding where to spend the funding</a:t>
          </a:r>
        </a:p>
      </dgm:t>
    </dgm:pt>
    <dgm:pt modelId="{757C81DE-3AAD-4720-AC65-FB01A015BDEB}" type="parTrans" cxnId="{612AC120-924E-49F2-B618-BFAFDA642A9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E638F51-ABDA-4362-B6AD-343292F94A24}" type="sibTrans" cxnId="{612AC120-924E-49F2-B618-BFAFDA642A9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C70A300-E2AF-414F-8355-1F49C6B82927}" type="pres">
      <dgm:prSet presAssocID="{D7E60F3A-4030-4CD9-AEBF-170BDA9307A3}" presName="linear" presStyleCnt="0">
        <dgm:presLayoutVars>
          <dgm:animLvl val="lvl"/>
          <dgm:resizeHandles val="exact"/>
        </dgm:presLayoutVars>
      </dgm:prSet>
      <dgm:spPr/>
    </dgm:pt>
    <dgm:pt modelId="{C21570AB-C70B-4D1A-8DEB-41D130A71BE7}" type="pres">
      <dgm:prSet presAssocID="{5C7463DB-E20D-45F1-8BAE-868B903BA83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76FC7CB-5032-4DF0-A26F-BA198C1B4A4E}" type="pres">
      <dgm:prSet presAssocID="{E95E4A27-2FB3-4AA0-9B25-4E347E2F1447}" presName="spacer" presStyleCnt="0"/>
      <dgm:spPr/>
    </dgm:pt>
    <dgm:pt modelId="{48AEF0A2-6052-49B6-8637-048C9698CF90}" type="pres">
      <dgm:prSet presAssocID="{714C6DB0-DBEF-4746-BAB0-3A315AC18A6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4093A13-3E00-46B5-B88F-D8BFF74E1942}" type="pres">
      <dgm:prSet presAssocID="{0D7C8E97-8A4F-4269-9BEF-0004B03BE04E}" presName="spacer" presStyleCnt="0"/>
      <dgm:spPr/>
    </dgm:pt>
    <dgm:pt modelId="{3F16D0E0-8DE8-48E2-BE15-29A27D8AF057}" type="pres">
      <dgm:prSet presAssocID="{0386B68B-132C-4495-BE4C-4CA5A574731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B55EF90-9C10-4EF2-8912-4C50D93164B9}" type="pres">
      <dgm:prSet presAssocID="{EA54BEDF-BD34-487A-9A4D-EE1987560709}" presName="spacer" presStyleCnt="0"/>
      <dgm:spPr/>
    </dgm:pt>
    <dgm:pt modelId="{069FA655-BC71-4028-94C7-B35659C68A5D}" type="pres">
      <dgm:prSet presAssocID="{ECBEE80C-F14A-4431-86AC-B433FC4A6BE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114A31D-4894-4060-9242-AAEA5EFB8FBA}" type="pres">
      <dgm:prSet presAssocID="{489635CC-F34C-4AA9-885E-3054057A815A}" presName="spacer" presStyleCnt="0"/>
      <dgm:spPr/>
    </dgm:pt>
    <dgm:pt modelId="{227794D0-A27B-4FF5-8F3E-3B7BF048FADC}" type="pres">
      <dgm:prSet presAssocID="{639C1F7D-EA65-408B-92DB-BB1AB017FB9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93A7907-6D98-4D52-B97F-73FC784D12AE}" srcId="{D7E60F3A-4030-4CD9-AEBF-170BDA9307A3}" destId="{0386B68B-132C-4495-BE4C-4CA5A5747319}" srcOrd="2" destOrd="0" parTransId="{DB9DB92E-C816-4A17-87C0-F840CA0AFDEA}" sibTransId="{EA54BEDF-BD34-487A-9A4D-EE1987560709}"/>
    <dgm:cxn modelId="{612AC120-924E-49F2-B618-BFAFDA642A95}" srcId="{D7E60F3A-4030-4CD9-AEBF-170BDA9307A3}" destId="{639C1F7D-EA65-408B-92DB-BB1AB017FB95}" srcOrd="4" destOrd="0" parTransId="{757C81DE-3AAD-4720-AC65-FB01A015BDEB}" sibTransId="{BE638F51-ABDA-4362-B6AD-343292F94A24}"/>
    <dgm:cxn modelId="{C8651022-4983-4F7F-838D-1387AFA04146}" srcId="{D7E60F3A-4030-4CD9-AEBF-170BDA9307A3}" destId="{5C7463DB-E20D-45F1-8BAE-868B903BA836}" srcOrd="0" destOrd="0" parTransId="{0DABC8CD-71E3-4776-B4C7-07ABA493E4DB}" sibTransId="{E95E4A27-2FB3-4AA0-9B25-4E347E2F1447}"/>
    <dgm:cxn modelId="{6C71182D-0D02-4347-8545-136809A12117}" type="presOf" srcId="{D7E60F3A-4030-4CD9-AEBF-170BDA9307A3}" destId="{0C70A300-E2AF-414F-8355-1F49C6B82927}" srcOrd="0" destOrd="0" presId="urn:microsoft.com/office/officeart/2005/8/layout/vList2"/>
    <dgm:cxn modelId="{6E57D338-46DD-4DEA-8923-224D7B6EEC16}" type="presOf" srcId="{ECBEE80C-F14A-4431-86AC-B433FC4A6BE0}" destId="{069FA655-BC71-4028-94C7-B35659C68A5D}" srcOrd="0" destOrd="0" presId="urn:microsoft.com/office/officeart/2005/8/layout/vList2"/>
    <dgm:cxn modelId="{55731461-2483-4616-A44B-80556232443F}" srcId="{D7E60F3A-4030-4CD9-AEBF-170BDA9307A3}" destId="{714C6DB0-DBEF-4746-BAB0-3A315AC18A6C}" srcOrd="1" destOrd="0" parTransId="{6C861836-807E-401D-B583-F0B01CD662C8}" sibTransId="{0D7C8E97-8A4F-4269-9BEF-0004B03BE04E}"/>
    <dgm:cxn modelId="{5FEE9963-64B7-491F-93D3-ED7E5E918985}" type="presOf" srcId="{0386B68B-132C-4495-BE4C-4CA5A5747319}" destId="{3F16D0E0-8DE8-48E2-BE15-29A27D8AF057}" srcOrd="0" destOrd="0" presId="urn:microsoft.com/office/officeart/2005/8/layout/vList2"/>
    <dgm:cxn modelId="{06839D53-49D3-4BE9-AAA9-D7889F5E7917}" type="presOf" srcId="{639C1F7D-EA65-408B-92DB-BB1AB017FB95}" destId="{227794D0-A27B-4FF5-8F3E-3B7BF048FADC}" srcOrd="0" destOrd="0" presId="urn:microsoft.com/office/officeart/2005/8/layout/vList2"/>
    <dgm:cxn modelId="{E4E83E56-83A8-4759-8E72-7F65FD719B54}" type="presOf" srcId="{714C6DB0-DBEF-4746-BAB0-3A315AC18A6C}" destId="{48AEF0A2-6052-49B6-8637-048C9698CF90}" srcOrd="0" destOrd="0" presId="urn:microsoft.com/office/officeart/2005/8/layout/vList2"/>
    <dgm:cxn modelId="{F7E669AA-04FD-457D-8652-EF301835CCE5}" srcId="{D7E60F3A-4030-4CD9-AEBF-170BDA9307A3}" destId="{ECBEE80C-F14A-4431-86AC-B433FC4A6BE0}" srcOrd="3" destOrd="0" parTransId="{341BD991-0EE9-4C52-89CB-219CD586301A}" sibTransId="{489635CC-F34C-4AA9-885E-3054057A815A}"/>
    <dgm:cxn modelId="{0541A3FC-88A9-4005-9973-7ABB91FBDCDC}" type="presOf" srcId="{5C7463DB-E20D-45F1-8BAE-868B903BA836}" destId="{C21570AB-C70B-4D1A-8DEB-41D130A71BE7}" srcOrd="0" destOrd="0" presId="urn:microsoft.com/office/officeart/2005/8/layout/vList2"/>
    <dgm:cxn modelId="{C5F6E9F2-474F-4E7D-96FB-EB0C128D93BC}" type="presParOf" srcId="{0C70A300-E2AF-414F-8355-1F49C6B82927}" destId="{C21570AB-C70B-4D1A-8DEB-41D130A71BE7}" srcOrd="0" destOrd="0" presId="urn:microsoft.com/office/officeart/2005/8/layout/vList2"/>
    <dgm:cxn modelId="{A8C2BBB6-0B01-411B-B3A5-BB2E21F14C0D}" type="presParOf" srcId="{0C70A300-E2AF-414F-8355-1F49C6B82927}" destId="{776FC7CB-5032-4DF0-A26F-BA198C1B4A4E}" srcOrd="1" destOrd="0" presId="urn:microsoft.com/office/officeart/2005/8/layout/vList2"/>
    <dgm:cxn modelId="{9256B923-F90D-4E46-A1C1-B53AAF3015F7}" type="presParOf" srcId="{0C70A300-E2AF-414F-8355-1F49C6B82927}" destId="{48AEF0A2-6052-49B6-8637-048C9698CF90}" srcOrd="2" destOrd="0" presId="urn:microsoft.com/office/officeart/2005/8/layout/vList2"/>
    <dgm:cxn modelId="{1059354B-2564-4966-B638-23269D487E79}" type="presParOf" srcId="{0C70A300-E2AF-414F-8355-1F49C6B82927}" destId="{E4093A13-3E00-46B5-B88F-D8BFF74E1942}" srcOrd="3" destOrd="0" presId="urn:microsoft.com/office/officeart/2005/8/layout/vList2"/>
    <dgm:cxn modelId="{ABB74D25-6131-4571-BBF6-205426B9BDAB}" type="presParOf" srcId="{0C70A300-E2AF-414F-8355-1F49C6B82927}" destId="{3F16D0E0-8DE8-48E2-BE15-29A27D8AF057}" srcOrd="4" destOrd="0" presId="urn:microsoft.com/office/officeart/2005/8/layout/vList2"/>
    <dgm:cxn modelId="{9DCE609A-585B-4368-982E-484765D675B1}" type="presParOf" srcId="{0C70A300-E2AF-414F-8355-1F49C6B82927}" destId="{8B55EF90-9C10-4EF2-8912-4C50D93164B9}" srcOrd="5" destOrd="0" presId="urn:microsoft.com/office/officeart/2005/8/layout/vList2"/>
    <dgm:cxn modelId="{6A4CFD96-1094-4973-81A6-37C1D3764FC7}" type="presParOf" srcId="{0C70A300-E2AF-414F-8355-1F49C6B82927}" destId="{069FA655-BC71-4028-94C7-B35659C68A5D}" srcOrd="6" destOrd="0" presId="urn:microsoft.com/office/officeart/2005/8/layout/vList2"/>
    <dgm:cxn modelId="{05E3B500-6145-4F3C-A47B-6CBFA4A23925}" type="presParOf" srcId="{0C70A300-E2AF-414F-8355-1F49C6B82927}" destId="{9114A31D-4894-4060-9242-AAEA5EFB8FBA}" srcOrd="7" destOrd="0" presId="urn:microsoft.com/office/officeart/2005/8/layout/vList2"/>
    <dgm:cxn modelId="{538335AF-B28F-4963-B10E-54645AD1922F}" type="presParOf" srcId="{0C70A300-E2AF-414F-8355-1F49C6B82927}" destId="{227794D0-A27B-4FF5-8F3E-3B7BF048FA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8D0DF1-03E9-4323-BD68-C3221B67050E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28F222-F8C7-45A6-AA79-C6ABE324220B}">
      <dgm:prSet/>
      <dgm:spPr>
        <a:solidFill>
          <a:srgbClr val="C55A1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Prevention:</a:t>
          </a:r>
        </a:p>
      </dgm:t>
    </dgm:pt>
    <dgm:pt modelId="{4C771901-1365-4126-B4C1-35B05C78EAA8}" type="parTrans" cxnId="{89C36E09-D5A0-45C5-B607-9A6C5E5B95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990559-2260-4B67-AA98-2282922DD026}" type="sibTrans" cxnId="{89C36E09-D5A0-45C5-B607-9A6C5E5B95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FA8544-AA3F-426A-8FCD-B683B17A24E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$1.5M over 2 years to support youth serving organizations working with Peter </a:t>
          </a:r>
          <a:r>
            <a:rPr lang="en-US" dirty="0" err="1">
              <a:solidFill>
                <a:schemeClr val="tx1"/>
              </a:solidFill>
            </a:rPr>
            <a:t>Alfond</a:t>
          </a:r>
          <a:r>
            <a:rPr lang="en-US" dirty="0">
              <a:solidFill>
                <a:schemeClr val="tx1"/>
              </a:solidFill>
            </a:rPr>
            <a:t> Foundation’s </a:t>
          </a:r>
          <a:r>
            <a:rPr lang="en-US" i="1" dirty="0">
              <a:solidFill>
                <a:schemeClr val="tx1"/>
              </a:solidFill>
            </a:rPr>
            <a:t>Peer Learning Cohort 2.0 </a:t>
          </a:r>
          <a:r>
            <a:rPr lang="en-US" dirty="0">
              <a:solidFill>
                <a:schemeClr val="tx1"/>
              </a:solidFill>
            </a:rPr>
            <a:t>and Maine Youth Action Network’s </a:t>
          </a:r>
          <a:r>
            <a:rPr lang="en-US" i="1" dirty="0">
              <a:solidFill>
                <a:schemeClr val="tx1"/>
              </a:solidFill>
            </a:rPr>
            <a:t>Maine Youth Leadership and Development Council</a:t>
          </a:r>
          <a:endParaRPr lang="en-US" dirty="0">
            <a:solidFill>
              <a:schemeClr val="tx1"/>
            </a:solidFill>
          </a:endParaRPr>
        </a:p>
      </dgm:t>
    </dgm:pt>
    <dgm:pt modelId="{05DD6BCE-4ED2-4ED8-A0FE-71FC3257EC17}" type="parTrans" cxnId="{127F1D9E-B599-48BB-A503-17CE5811B6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A9108A-389C-43E2-B5E9-BC1D37B4DA1C}" type="sibTrans" cxnId="{127F1D9E-B599-48BB-A503-17CE5811B6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F6E580-3B20-4FA8-9CC3-C0C06AAF13B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$1.4M over 2 years to provide flexible funded to families involved in Whole Family Services</a:t>
          </a:r>
        </a:p>
      </dgm:t>
    </dgm:pt>
    <dgm:pt modelId="{5E013604-F34D-4C9E-A12F-20A701B31181}" type="parTrans" cxnId="{3F527F36-285B-476C-A30F-166F5DB657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B33EAA-FA54-4A1B-9036-FECA660F7DC7}" type="sibTrans" cxnId="{3F527F36-285B-476C-A30F-166F5DB657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C3ABE9-5AD5-42AD-93E3-E9DC0691458F}">
      <dgm:prSet/>
      <dgm:spPr>
        <a:solidFill>
          <a:srgbClr val="548235"/>
        </a:solidFill>
        <a:ln>
          <a:solidFill>
            <a:srgbClr val="548235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Harm Reduction:</a:t>
          </a:r>
        </a:p>
      </dgm:t>
    </dgm:pt>
    <dgm:pt modelId="{DB10B921-D984-407D-91D6-B1F0243B2658}" type="parTrans" cxnId="{255BE4EC-E0BB-405F-BEA3-D515A16B97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A44EF2-D0A0-40CD-B9F7-46539E0AF937}" type="sibTrans" cxnId="{255BE4EC-E0BB-405F-BEA3-D515A16B97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6569AA-50E8-4BCA-91F3-D08891927649}">
      <dgm:prSet/>
      <dgm:spPr>
        <a:ln>
          <a:solidFill>
            <a:srgbClr val="548235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$1.35M over 2 years for 17 </a:t>
          </a:r>
          <a:r>
            <a:rPr lang="en-US">
              <a:solidFill>
                <a:schemeClr val="tx1"/>
              </a:solidFill>
            </a:rPr>
            <a:t>current SSPs </a:t>
          </a:r>
          <a:r>
            <a:rPr lang="en-US" dirty="0">
              <a:solidFill>
                <a:schemeClr val="tx1"/>
              </a:solidFill>
            </a:rPr>
            <a:t>and adding an additional SSP site in YR2</a:t>
          </a:r>
        </a:p>
      </dgm:t>
    </dgm:pt>
    <dgm:pt modelId="{381A2938-3AE7-4A9E-B2D7-5936206466FE}" type="parTrans" cxnId="{F3320CF5-0663-4B22-8E8E-2D8DFA1835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CBE0C4-BD89-43FF-A157-5CBFF3DE9997}" type="sibTrans" cxnId="{F3320CF5-0663-4B22-8E8E-2D8DFA1835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2641E3-3BA6-47F2-B22F-EC668C1616A2}">
      <dgm:prSet/>
      <dgm:spPr>
        <a:solidFill>
          <a:srgbClr val="D0AC7B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Treatment:</a:t>
          </a:r>
        </a:p>
      </dgm:t>
    </dgm:pt>
    <dgm:pt modelId="{5DB6B0CF-39CC-4EE3-A5E0-88D418459B92}" type="parTrans" cxnId="{48E48405-F3A3-4EFF-A093-C2AF63F4E4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75D82A-C019-4171-BEF6-4073FD45FC03}" type="sibTrans" cxnId="{48E48405-F3A3-4EFF-A093-C2AF63F4E4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BBC98F-11E1-4E92-8322-88E3178EB75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$3M for detox centers with at least 10 beds in Androscoggin and Franklin County</a:t>
          </a:r>
        </a:p>
      </dgm:t>
    </dgm:pt>
    <dgm:pt modelId="{F5E5BACE-E92D-4201-AD12-3B5B92D70D62}" type="parTrans" cxnId="{D118DC0A-3C0D-4762-9279-12F5E3844A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3518EC-7DDA-41B4-B257-BAF15BEF7FDE}" type="sibTrans" cxnId="{D118DC0A-3C0D-4762-9279-12F5E3844A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AB13B8-9C00-416C-9176-F0A2F205E957}">
      <dgm:prSet/>
      <dgm:spPr>
        <a:solidFill>
          <a:srgbClr val="2F5597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Recovery:</a:t>
          </a:r>
        </a:p>
      </dgm:t>
    </dgm:pt>
    <dgm:pt modelId="{2DC03E55-5399-44C5-BD53-241CB753DDE3}" type="parTrans" cxnId="{BDFC334E-96D3-4A2A-8561-45EAD4FEE9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75711B-5099-4C9F-A1B8-3A6350E26909}" type="sibTrans" cxnId="{BDFC334E-96D3-4A2A-8561-45EAD4FEE9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0E9BA5-4D4B-4A3E-A5D8-1D841C1DD285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$350K over 2 years for a new Recovery Community Center in Piscataquis County, includes funding for operating and acquisition of a building</a:t>
          </a:r>
        </a:p>
      </dgm:t>
    </dgm:pt>
    <dgm:pt modelId="{9F00F817-4C22-4C86-AD2C-C99CEB0441B6}" type="parTrans" cxnId="{E484E07F-06FE-404A-A27A-35844735BD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42756D-66CE-4210-A026-B8B14A60892E}" type="sibTrans" cxnId="{E484E07F-06FE-404A-A27A-35844735BD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18E312-66CC-4FC7-87A5-7ABAF2F34380}" type="pres">
      <dgm:prSet presAssocID="{988D0DF1-03E9-4323-BD68-C3221B67050E}" presName="linearFlow" presStyleCnt="0">
        <dgm:presLayoutVars>
          <dgm:dir/>
          <dgm:animLvl val="lvl"/>
          <dgm:resizeHandles val="exact"/>
        </dgm:presLayoutVars>
      </dgm:prSet>
      <dgm:spPr/>
    </dgm:pt>
    <dgm:pt modelId="{ED402D4A-B36F-4F7E-95BD-751F51B8EDCE}" type="pres">
      <dgm:prSet presAssocID="{3D28F222-F8C7-45A6-AA79-C6ABE324220B}" presName="composite" presStyleCnt="0"/>
      <dgm:spPr/>
    </dgm:pt>
    <dgm:pt modelId="{8DF2CDB4-2B01-4FB9-9CD3-888C6DCF2358}" type="pres">
      <dgm:prSet presAssocID="{3D28F222-F8C7-45A6-AA79-C6ABE324220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E10B7EE-CB10-4860-8F09-5867254F172B}" type="pres">
      <dgm:prSet presAssocID="{3D28F222-F8C7-45A6-AA79-C6ABE324220B}" presName="descendantText" presStyleLbl="alignAcc1" presStyleIdx="0" presStyleCnt="4">
        <dgm:presLayoutVars>
          <dgm:bulletEnabled val="1"/>
        </dgm:presLayoutVars>
      </dgm:prSet>
      <dgm:spPr/>
    </dgm:pt>
    <dgm:pt modelId="{CEE76560-2B8F-43EA-9F8E-E5A33348D072}" type="pres">
      <dgm:prSet presAssocID="{56990559-2260-4B67-AA98-2282922DD026}" presName="sp" presStyleCnt="0"/>
      <dgm:spPr/>
    </dgm:pt>
    <dgm:pt modelId="{AA64CFAE-208E-4C12-9C21-10A6CC33F881}" type="pres">
      <dgm:prSet presAssocID="{C2C3ABE9-5AD5-42AD-93E3-E9DC0691458F}" presName="composite" presStyleCnt="0"/>
      <dgm:spPr/>
    </dgm:pt>
    <dgm:pt modelId="{F043E656-5BE3-4165-814C-5E77C6B5BD17}" type="pres">
      <dgm:prSet presAssocID="{C2C3ABE9-5AD5-42AD-93E3-E9DC0691458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496E8C2-4D4A-4FD6-A75A-3D76F3256DF2}" type="pres">
      <dgm:prSet presAssocID="{C2C3ABE9-5AD5-42AD-93E3-E9DC0691458F}" presName="descendantText" presStyleLbl="alignAcc1" presStyleIdx="1" presStyleCnt="4">
        <dgm:presLayoutVars>
          <dgm:bulletEnabled val="1"/>
        </dgm:presLayoutVars>
      </dgm:prSet>
      <dgm:spPr/>
    </dgm:pt>
    <dgm:pt modelId="{03269938-7686-4AD4-8AD4-84E101229475}" type="pres">
      <dgm:prSet presAssocID="{D1A44EF2-D0A0-40CD-B9F7-46539E0AF937}" presName="sp" presStyleCnt="0"/>
      <dgm:spPr/>
    </dgm:pt>
    <dgm:pt modelId="{66843B15-1EEA-4468-9872-A7A94315D95E}" type="pres">
      <dgm:prSet presAssocID="{AB2641E3-3BA6-47F2-B22F-EC668C1616A2}" presName="composite" presStyleCnt="0"/>
      <dgm:spPr/>
    </dgm:pt>
    <dgm:pt modelId="{C3091776-D7F0-433D-9C37-0C6423B99663}" type="pres">
      <dgm:prSet presAssocID="{AB2641E3-3BA6-47F2-B22F-EC668C1616A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8AF4673-2DD8-400D-ABC8-CF23137B184E}" type="pres">
      <dgm:prSet presAssocID="{AB2641E3-3BA6-47F2-B22F-EC668C1616A2}" presName="descendantText" presStyleLbl="alignAcc1" presStyleIdx="2" presStyleCnt="4">
        <dgm:presLayoutVars>
          <dgm:bulletEnabled val="1"/>
        </dgm:presLayoutVars>
      </dgm:prSet>
      <dgm:spPr/>
    </dgm:pt>
    <dgm:pt modelId="{B5A817D7-0AA5-4BAD-9AAD-8084D931455C}" type="pres">
      <dgm:prSet presAssocID="{8A75D82A-C019-4171-BEF6-4073FD45FC03}" presName="sp" presStyleCnt="0"/>
      <dgm:spPr/>
    </dgm:pt>
    <dgm:pt modelId="{3B1A2528-DBD5-4445-90BA-D420071E96D3}" type="pres">
      <dgm:prSet presAssocID="{60AB13B8-9C00-416C-9176-F0A2F205E957}" presName="composite" presStyleCnt="0"/>
      <dgm:spPr/>
    </dgm:pt>
    <dgm:pt modelId="{F6BF29AC-5E4D-4409-88A2-D3D75A7D3EBF}" type="pres">
      <dgm:prSet presAssocID="{60AB13B8-9C00-416C-9176-F0A2F205E95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4D90F5D-6AD1-4AF4-84F2-2E85D7CFBDB6}" type="pres">
      <dgm:prSet presAssocID="{60AB13B8-9C00-416C-9176-F0A2F205E95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8E48405-F3A3-4EFF-A093-C2AF63F4E4FB}" srcId="{988D0DF1-03E9-4323-BD68-C3221B67050E}" destId="{AB2641E3-3BA6-47F2-B22F-EC668C1616A2}" srcOrd="2" destOrd="0" parTransId="{5DB6B0CF-39CC-4EE3-A5E0-88D418459B92}" sibTransId="{8A75D82A-C019-4171-BEF6-4073FD45FC03}"/>
    <dgm:cxn modelId="{89C36E09-D5A0-45C5-B607-9A6C5E5B9549}" srcId="{988D0DF1-03E9-4323-BD68-C3221B67050E}" destId="{3D28F222-F8C7-45A6-AA79-C6ABE324220B}" srcOrd="0" destOrd="0" parTransId="{4C771901-1365-4126-B4C1-35B05C78EAA8}" sibTransId="{56990559-2260-4B67-AA98-2282922DD026}"/>
    <dgm:cxn modelId="{D118DC0A-3C0D-4762-9279-12F5E3844A30}" srcId="{AB2641E3-3BA6-47F2-B22F-EC668C1616A2}" destId="{35BBC98F-11E1-4E92-8322-88E3178EB756}" srcOrd="0" destOrd="0" parTransId="{F5E5BACE-E92D-4201-AD12-3B5B92D70D62}" sibTransId="{EF3518EC-7DDA-41B4-B257-BAF15BEF7FDE}"/>
    <dgm:cxn modelId="{1B1ABA11-966C-459B-B711-5472CF426F53}" type="presOf" srcId="{35BBC98F-11E1-4E92-8322-88E3178EB756}" destId="{88AF4673-2DD8-400D-ABC8-CF23137B184E}" srcOrd="0" destOrd="0" presId="urn:microsoft.com/office/officeart/2005/8/layout/chevron2"/>
    <dgm:cxn modelId="{089BDD26-4DE2-44B2-B626-858C56D4E760}" type="presOf" srcId="{AB2641E3-3BA6-47F2-B22F-EC668C1616A2}" destId="{C3091776-D7F0-433D-9C37-0C6423B99663}" srcOrd="0" destOrd="0" presId="urn:microsoft.com/office/officeart/2005/8/layout/chevron2"/>
    <dgm:cxn modelId="{3F527F36-285B-476C-A30F-166F5DB657BB}" srcId="{3D28F222-F8C7-45A6-AA79-C6ABE324220B}" destId="{A9F6E580-3B20-4FA8-9CC3-C0C06AAF13B6}" srcOrd="1" destOrd="0" parTransId="{5E013604-F34D-4C9E-A12F-20A701B31181}" sibTransId="{95B33EAA-FA54-4A1B-9036-FECA660F7DC7}"/>
    <dgm:cxn modelId="{BDFC334E-96D3-4A2A-8561-45EAD4FEE92A}" srcId="{988D0DF1-03E9-4323-BD68-C3221B67050E}" destId="{60AB13B8-9C00-416C-9176-F0A2F205E957}" srcOrd="3" destOrd="0" parTransId="{2DC03E55-5399-44C5-BD53-241CB753DDE3}" sibTransId="{3975711B-5099-4C9F-A1B8-3A6350E26909}"/>
    <dgm:cxn modelId="{F1E94355-35F7-4801-A9D1-D0A98D0D1BA5}" type="presOf" srcId="{A9F6E580-3B20-4FA8-9CC3-C0C06AAF13B6}" destId="{AE10B7EE-CB10-4860-8F09-5867254F172B}" srcOrd="0" destOrd="1" presId="urn:microsoft.com/office/officeart/2005/8/layout/chevron2"/>
    <dgm:cxn modelId="{E322F07A-F9A5-4A0D-9D81-549F9CEFEC1B}" type="presOf" srcId="{7EFA8544-AA3F-426A-8FCD-B683B17A24E7}" destId="{AE10B7EE-CB10-4860-8F09-5867254F172B}" srcOrd="0" destOrd="0" presId="urn:microsoft.com/office/officeart/2005/8/layout/chevron2"/>
    <dgm:cxn modelId="{E484E07F-06FE-404A-A27A-35844735BD0F}" srcId="{60AB13B8-9C00-416C-9176-F0A2F205E957}" destId="{010E9BA5-4D4B-4A3E-A5D8-1D841C1DD285}" srcOrd="0" destOrd="0" parTransId="{9F00F817-4C22-4C86-AD2C-C99CEB0441B6}" sibTransId="{7B42756D-66CE-4210-A026-B8B14A60892E}"/>
    <dgm:cxn modelId="{92C9738F-3DA5-4CA5-8625-29977E93E986}" type="presOf" srcId="{60AB13B8-9C00-416C-9176-F0A2F205E957}" destId="{F6BF29AC-5E4D-4409-88A2-D3D75A7D3EBF}" srcOrd="0" destOrd="0" presId="urn:microsoft.com/office/officeart/2005/8/layout/chevron2"/>
    <dgm:cxn modelId="{127F1D9E-B599-48BB-A503-17CE5811B6E5}" srcId="{3D28F222-F8C7-45A6-AA79-C6ABE324220B}" destId="{7EFA8544-AA3F-426A-8FCD-B683B17A24E7}" srcOrd="0" destOrd="0" parTransId="{05DD6BCE-4ED2-4ED8-A0FE-71FC3257EC17}" sibTransId="{56A9108A-389C-43E2-B5E9-BC1D37B4DA1C}"/>
    <dgm:cxn modelId="{944E34A3-2B18-44F1-A0FC-203888B9F351}" type="presOf" srcId="{3D28F222-F8C7-45A6-AA79-C6ABE324220B}" destId="{8DF2CDB4-2B01-4FB9-9CD3-888C6DCF2358}" srcOrd="0" destOrd="0" presId="urn:microsoft.com/office/officeart/2005/8/layout/chevron2"/>
    <dgm:cxn modelId="{97BC11B2-81FC-48D2-BAEF-A1682C304887}" type="presOf" srcId="{988D0DF1-03E9-4323-BD68-C3221B67050E}" destId="{9718E312-66CC-4FC7-87A5-7ABAF2F34380}" srcOrd="0" destOrd="0" presId="urn:microsoft.com/office/officeart/2005/8/layout/chevron2"/>
    <dgm:cxn modelId="{255BE4EC-E0BB-405F-BEA3-D515A16B9742}" srcId="{988D0DF1-03E9-4323-BD68-C3221B67050E}" destId="{C2C3ABE9-5AD5-42AD-93E3-E9DC0691458F}" srcOrd="1" destOrd="0" parTransId="{DB10B921-D984-407D-91D6-B1F0243B2658}" sibTransId="{D1A44EF2-D0A0-40CD-B9F7-46539E0AF937}"/>
    <dgm:cxn modelId="{22C70FF1-ED8A-4149-8BD1-450650FED088}" type="presOf" srcId="{C2C3ABE9-5AD5-42AD-93E3-E9DC0691458F}" destId="{F043E656-5BE3-4165-814C-5E77C6B5BD17}" srcOrd="0" destOrd="0" presId="urn:microsoft.com/office/officeart/2005/8/layout/chevron2"/>
    <dgm:cxn modelId="{F3320CF5-0663-4B22-8E8E-2D8DFA183570}" srcId="{C2C3ABE9-5AD5-42AD-93E3-E9DC0691458F}" destId="{106569AA-50E8-4BCA-91F3-D08891927649}" srcOrd="0" destOrd="0" parTransId="{381A2938-3AE7-4A9E-B2D7-5936206466FE}" sibTransId="{69CBE0C4-BD89-43FF-A157-5CBFF3DE9997}"/>
    <dgm:cxn modelId="{FE082CFB-0655-49FD-8129-A3A4B0386047}" type="presOf" srcId="{010E9BA5-4D4B-4A3E-A5D8-1D841C1DD285}" destId="{D4D90F5D-6AD1-4AF4-84F2-2E85D7CFBDB6}" srcOrd="0" destOrd="0" presId="urn:microsoft.com/office/officeart/2005/8/layout/chevron2"/>
    <dgm:cxn modelId="{682EEBFF-5ED2-4407-9342-50271CF946B8}" type="presOf" srcId="{106569AA-50E8-4BCA-91F3-D08891927649}" destId="{8496E8C2-4D4A-4FD6-A75A-3D76F3256DF2}" srcOrd="0" destOrd="0" presId="urn:microsoft.com/office/officeart/2005/8/layout/chevron2"/>
    <dgm:cxn modelId="{585CF820-7550-4BB5-8C40-AF07D7BFC640}" type="presParOf" srcId="{9718E312-66CC-4FC7-87A5-7ABAF2F34380}" destId="{ED402D4A-B36F-4F7E-95BD-751F51B8EDCE}" srcOrd="0" destOrd="0" presId="urn:microsoft.com/office/officeart/2005/8/layout/chevron2"/>
    <dgm:cxn modelId="{F1C20F55-8B21-475F-BA08-E8197E37CACB}" type="presParOf" srcId="{ED402D4A-B36F-4F7E-95BD-751F51B8EDCE}" destId="{8DF2CDB4-2B01-4FB9-9CD3-888C6DCF2358}" srcOrd="0" destOrd="0" presId="urn:microsoft.com/office/officeart/2005/8/layout/chevron2"/>
    <dgm:cxn modelId="{3C5CC1DF-FBE4-46EC-BD5C-FBF89F004305}" type="presParOf" srcId="{ED402D4A-B36F-4F7E-95BD-751F51B8EDCE}" destId="{AE10B7EE-CB10-4860-8F09-5867254F172B}" srcOrd="1" destOrd="0" presId="urn:microsoft.com/office/officeart/2005/8/layout/chevron2"/>
    <dgm:cxn modelId="{114C6E7D-56F3-4D88-AF5D-69D25F972A52}" type="presParOf" srcId="{9718E312-66CC-4FC7-87A5-7ABAF2F34380}" destId="{CEE76560-2B8F-43EA-9F8E-E5A33348D072}" srcOrd="1" destOrd="0" presId="urn:microsoft.com/office/officeart/2005/8/layout/chevron2"/>
    <dgm:cxn modelId="{18F6B4FD-DEEA-4C6B-A02A-02EBB49BFCB8}" type="presParOf" srcId="{9718E312-66CC-4FC7-87A5-7ABAF2F34380}" destId="{AA64CFAE-208E-4C12-9C21-10A6CC33F881}" srcOrd="2" destOrd="0" presId="urn:microsoft.com/office/officeart/2005/8/layout/chevron2"/>
    <dgm:cxn modelId="{FB271AAB-CF25-4584-AC65-1DF71D0EDEAE}" type="presParOf" srcId="{AA64CFAE-208E-4C12-9C21-10A6CC33F881}" destId="{F043E656-5BE3-4165-814C-5E77C6B5BD17}" srcOrd="0" destOrd="0" presId="urn:microsoft.com/office/officeart/2005/8/layout/chevron2"/>
    <dgm:cxn modelId="{96EB70CE-74E6-46A5-AE90-A818310A35C6}" type="presParOf" srcId="{AA64CFAE-208E-4C12-9C21-10A6CC33F881}" destId="{8496E8C2-4D4A-4FD6-A75A-3D76F3256DF2}" srcOrd="1" destOrd="0" presId="urn:microsoft.com/office/officeart/2005/8/layout/chevron2"/>
    <dgm:cxn modelId="{7418C018-7E98-440B-B607-BF30E83E9503}" type="presParOf" srcId="{9718E312-66CC-4FC7-87A5-7ABAF2F34380}" destId="{03269938-7686-4AD4-8AD4-84E101229475}" srcOrd="3" destOrd="0" presId="urn:microsoft.com/office/officeart/2005/8/layout/chevron2"/>
    <dgm:cxn modelId="{3E039090-431A-4E3A-9114-8E91947A3D05}" type="presParOf" srcId="{9718E312-66CC-4FC7-87A5-7ABAF2F34380}" destId="{66843B15-1EEA-4468-9872-A7A94315D95E}" srcOrd="4" destOrd="0" presId="urn:microsoft.com/office/officeart/2005/8/layout/chevron2"/>
    <dgm:cxn modelId="{091CA5C6-128F-456A-B11D-631286F99545}" type="presParOf" srcId="{66843B15-1EEA-4468-9872-A7A94315D95E}" destId="{C3091776-D7F0-433D-9C37-0C6423B99663}" srcOrd="0" destOrd="0" presId="urn:microsoft.com/office/officeart/2005/8/layout/chevron2"/>
    <dgm:cxn modelId="{27B8A211-AE8F-43D8-88A1-DA8392762EC9}" type="presParOf" srcId="{66843B15-1EEA-4468-9872-A7A94315D95E}" destId="{88AF4673-2DD8-400D-ABC8-CF23137B184E}" srcOrd="1" destOrd="0" presId="urn:microsoft.com/office/officeart/2005/8/layout/chevron2"/>
    <dgm:cxn modelId="{59BF477A-678A-4396-885B-828FA4021D4C}" type="presParOf" srcId="{9718E312-66CC-4FC7-87A5-7ABAF2F34380}" destId="{B5A817D7-0AA5-4BAD-9AAD-8084D931455C}" srcOrd="5" destOrd="0" presId="urn:microsoft.com/office/officeart/2005/8/layout/chevron2"/>
    <dgm:cxn modelId="{434D5C95-C5D4-4A7B-B7DE-4C55F1F843B0}" type="presParOf" srcId="{9718E312-66CC-4FC7-87A5-7ABAF2F34380}" destId="{3B1A2528-DBD5-4445-90BA-D420071E96D3}" srcOrd="6" destOrd="0" presId="urn:microsoft.com/office/officeart/2005/8/layout/chevron2"/>
    <dgm:cxn modelId="{5BD88843-47DB-4ACA-B4AF-72C255515647}" type="presParOf" srcId="{3B1A2528-DBD5-4445-90BA-D420071E96D3}" destId="{F6BF29AC-5E4D-4409-88A2-D3D75A7D3EBF}" srcOrd="0" destOrd="0" presId="urn:microsoft.com/office/officeart/2005/8/layout/chevron2"/>
    <dgm:cxn modelId="{E69A3D16-62E4-4663-812B-FD79875CEB37}" type="presParOf" srcId="{3B1A2528-DBD5-4445-90BA-D420071E96D3}" destId="{D4D90F5D-6AD1-4AF4-84F2-2E85D7CFBD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F4D162-D737-4A66-8B7D-403679A450E5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9071E75-DA1C-4B1A-A091-11E2A7C0DBBE}">
      <dgm:prSet phldrT="[Text]"/>
      <dgm:spPr>
        <a:solidFill>
          <a:srgbClr val="2F5597"/>
        </a:solidFill>
        <a:ln w="38100">
          <a:solidFill>
            <a:srgbClr val="2F5597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effectLst/>
            </a:rPr>
            <a:t>Coordination</a:t>
          </a:r>
          <a:endParaRPr lang="en-US" b="1" dirty="0">
            <a:solidFill>
              <a:schemeClr val="tx1"/>
            </a:solidFill>
          </a:endParaRPr>
        </a:p>
      </dgm:t>
    </dgm:pt>
    <dgm:pt modelId="{F703241A-75C4-4568-8C69-0F9E7CD50612}" type="parTrans" cxnId="{D31A537A-E12C-4747-9C06-F8E6B540D554}">
      <dgm:prSet/>
      <dgm:spPr/>
      <dgm:t>
        <a:bodyPr/>
        <a:lstStyle/>
        <a:p>
          <a:endParaRPr lang="en-US"/>
        </a:p>
      </dgm:t>
    </dgm:pt>
    <dgm:pt modelId="{1F3CB8FD-1F2B-4609-AE4A-6C557F83AE9F}" type="sibTrans" cxnId="{D31A537A-E12C-4747-9C06-F8E6B540D554}">
      <dgm:prSet/>
      <dgm:spPr/>
      <dgm:t>
        <a:bodyPr/>
        <a:lstStyle/>
        <a:p>
          <a:endParaRPr lang="en-US"/>
        </a:p>
      </dgm:t>
    </dgm:pt>
    <dgm:pt modelId="{2E6AFEEA-E2BB-4467-8B0C-53FE16389235}">
      <dgm:prSet phldrT="[Text]"/>
      <dgm:spPr>
        <a:noFill/>
        <a:ln w="38100">
          <a:solidFill>
            <a:srgbClr val="2F5597"/>
          </a:solidFill>
        </a:ln>
      </dgm:spPr>
      <dgm:t>
        <a:bodyPr/>
        <a:lstStyle/>
        <a:p>
          <a:r>
            <a:rPr lang="en-US" dirty="0">
              <a:effectLst/>
            </a:rPr>
            <a:t> Support capacity building &amp; coordination of acute overdose response and follow up efforts</a:t>
          </a:r>
          <a:endParaRPr lang="en-US" dirty="0"/>
        </a:p>
      </dgm:t>
    </dgm:pt>
    <dgm:pt modelId="{36E208F3-6DCF-43DF-9B31-AE3137F4E185}" type="parTrans" cxnId="{C0750201-A301-4CF2-A9C4-3A3ECD7B6076}">
      <dgm:prSet/>
      <dgm:spPr/>
      <dgm:t>
        <a:bodyPr/>
        <a:lstStyle/>
        <a:p>
          <a:endParaRPr lang="en-US"/>
        </a:p>
      </dgm:t>
    </dgm:pt>
    <dgm:pt modelId="{AB6A933F-7C0F-4EE0-BA88-C117EF38C7E3}" type="sibTrans" cxnId="{C0750201-A301-4CF2-A9C4-3A3ECD7B6076}">
      <dgm:prSet/>
      <dgm:spPr/>
      <dgm:t>
        <a:bodyPr/>
        <a:lstStyle/>
        <a:p>
          <a:endParaRPr lang="en-US"/>
        </a:p>
      </dgm:t>
    </dgm:pt>
    <dgm:pt modelId="{F1AF29A8-7609-4663-A691-1C0DAFC160D5}">
      <dgm:prSet phldrT="[Text]"/>
      <dgm:spPr>
        <a:solidFill>
          <a:srgbClr val="2F5597"/>
        </a:solidFill>
        <a:ln w="38100">
          <a:solidFill>
            <a:srgbClr val="2F5597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Interventions</a:t>
          </a:r>
        </a:p>
      </dgm:t>
    </dgm:pt>
    <dgm:pt modelId="{68CEA5A8-0DF6-47CB-8785-17F1F33D6858}" type="parTrans" cxnId="{B64A0B86-80F6-4D98-8184-A62F6E7C6641}">
      <dgm:prSet/>
      <dgm:spPr/>
      <dgm:t>
        <a:bodyPr/>
        <a:lstStyle/>
        <a:p>
          <a:endParaRPr lang="en-US"/>
        </a:p>
      </dgm:t>
    </dgm:pt>
    <dgm:pt modelId="{4507F13B-6318-49AF-B0DF-5593E1132615}" type="sibTrans" cxnId="{B64A0B86-80F6-4D98-8184-A62F6E7C6641}">
      <dgm:prSet/>
      <dgm:spPr/>
      <dgm:t>
        <a:bodyPr/>
        <a:lstStyle/>
        <a:p>
          <a:endParaRPr lang="en-US"/>
        </a:p>
      </dgm:t>
    </dgm:pt>
    <dgm:pt modelId="{0B6C4913-FED7-49F3-9236-0C8AD5570B5C}">
      <dgm:prSet phldrT="[Text]"/>
      <dgm:spPr>
        <a:solidFill>
          <a:srgbClr val="2F5597"/>
        </a:solidFill>
        <a:ln w="38100">
          <a:solidFill>
            <a:srgbClr val="2F5597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Prevention</a:t>
          </a:r>
        </a:p>
      </dgm:t>
    </dgm:pt>
    <dgm:pt modelId="{D2298808-B58C-4A0F-B1E3-1D8FA50ED708}" type="parTrans" cxnId="{B4E4AFAB-F1FC-407C-9948-3141D76B1ADB}">
      <dgm:prSet/>
      <dgm:spPr/>
      <dgm:t>
        <a:bodyPr/>
        <a:lstStyle/>
        <a:p>
          <a:endParaRPr lang="en-US"/>
        </a:p>
      </dgm:t>
    </dgm:pt>
    <dgm:pt modelId="{01601E0A-AE29-4C9E-A9D3-460B247A12D5}" type="sibTrans" cxnId="{B4E4AFAB-F1FC-407C-9948-3141D76B1ADB}">
      <dgm:prSet/>
      <dgm:spPr/>
      <dgm:t>
        <a:bodyPr/>
        <a:lstStyle/>
        <a:p>
          <a:endParaRPr lang="en-US"/>
        </a:p>
      </dgm:t>
    </dgm:pt>
    <dgm:pt modelId="{1EACEB77-56D8-4291-8F67-EAFD7464E621}">
      <dgm:prSet phldrT="[Text]"/>
      <dgm:spPr>
        <a:noFill/>
        <a:ln w="38100">
          <a:solidFill>
            <a:srgbClr val="2F5597"/>
          </a:solidFill>
        </a:ln>
      </dgm:spPr>
      <dgm:t>
        <a:bodyPr/>
        <a:lstStyle/>
        <a:p>
          <a:r>
            <a:rPr lang="en-US" dirty="0"/>
            <a:t>Facilitate community-led process for Building Community Resilience</a:t>
          </a:r>
        </a:p>
      </dgm:t>
    </dgm:pt>
    <dgm:pt modelId="{FE5BAADC-CC1E-4D9B-970B-3C4AA2167600}" type="parTrans" cxnId="{6C940392-E77F-497E-B143-38346B1E0546}">
      <dgm:prSet/>
      <dgm:spPr/>
      <dgm:t>
        <a:bodyPr/>
        <a:lstStyle/>
        <a:p>
          <a:endParaRPr lang="en-US"/>
        </a:p>
      </dgm:t>
    </dgm:pt>
    <dgm:pt modelId="{F8DA3366-82CA-4EB9-8DBD-936869DE8663}" type="sibTrans" cxnId="{6C940392-E77F-497E-B143-38346B1E0546}">
      <dgm:prSet/>
      <dgm:spPr/>
      <dgm:t>
        <a:bodyPr/>
        <a:lstStyle/>
        <a:p>
          <a:endParaRPr lang="en-US"/>
        </a:p>
      </dgm:t>
    </dgm:pt>
    <dgm:pt modelId="{375DE4E5-3B57-4696-BE74-B0CB89DE2689}">
      <dgm:prSet/>
      <dgm:spPr>
        <a:noFill/>
        <a:ln w="38100">
          <a:solidFill>
            <a:srgbClr val="2F5597"/>
          </a:solidFill>
        </a:ln>
      </dgm:spPr>
      <dgm:t>
        <a:bodyPr/>
        <a:lstStyle/>
        <a:p>
          <a:r>
            <a:rPr lang="en-US" dirty="0">
              <a:effectLst/>
            </a:rPr>
            <a:t> Support coordination of municipal opioid settlement spending</a:t>
          </a:r>
        </a:p>
      </dgm:t>
    </dgm:pt>
    <dgm:pt modelId="{6970A18C-EFF8-471E-AE1A-A50AC0658BF6}" type="parTrans" cxnId="{E122241A-E9DF-4A57-831B-CB439FF5B380}">
      <dgm:prSet/>
      <dgm:spPr/>
      <dgm:t>
        <a:bodyPr/>
        <a:lstStyle/>
        <a:p>
          <a:endParaRPr lang="en-US"/>
        </a:p>
      </dgm:t>
    </dgm:pt>
    <dgm:pt modelId="{E797C3C4-F2FC-4578-8648-8FD091648D4F}" type="sibTrans" cxnId="{E122241A-E9DF-4A57-831B-CB439FF5B380}">
      <dgm:prSet/>
      <dgm:spPr/>
      <dgm:t>
        <a:bodyPr/>
        <a:lstStyle/>
        <a:p>
          <a:endParaRPr lang="en-US"/>
        </a:p>
      </dgm:t>
    </dgm:pt>
    <dgm:pt modelId="{BA2E9008-7482-45CD-A334-748257534A7C}">
      <dgm:prSet/>
      <dgm:spPr>
        <a:noFill/>
        <a:ln w="38100">
          <a:solidFill>
            <a:srgbClr val="2F5597"/>
          </a:solidFill>
        </a:ln>
      </dgm:spPr>
      <dgm:t>
        <a:bodyPr/>
        <a:lstStyle/>
        <a:p>
          <a:r>
            <a:rPr lang="en-US" dirty="0">
              <a:effectLst/>
            </a:rPr>
            <a:t>Support data collection, analysis, and sharing</a:t>
          </a:r>
          <a:endParaRPr lang="en-US" dirty="0">
            <a:effectLst/>
            <a:latin typeface="Arial" panose="020B0604020202020204" pitchFamily="34" charset="0"/>
            <a:ea typeface="Arial" panose="020B0604020202020204" pitchFamily="34" charset="0"/>
          </a:endParaRPr>
        </a:p>
      </dgm:t>
    </dgm:pt>
    <dgm:pt modelId="{03B38DD7-06AD-414D-905C-7CB55B95CDF8}" type="parTrans" cxnId="{5F2EC068-2289-4C6B-9B49-D68023936E96}">
      <dgm:prSet/>
      <dgm:spPr/>
      <dgm:t>
        <a:bodyPr/>
        <a:lstStyle/>
        <a:p>
          <a:endParaRPr lang="en-US"/>
        </a:p>
      </dgm:t>
    </dgm:pt>
    <dgm:pt modelId="{BD25E82A-CA8A-451C-B874-9F8571531142}" type="sibTrans" cxnId="{5F2EC068-2289-4C6B-9B49-D68023936E96}">
      <dgm:prSet/>
      <dgm:spPr/>
      <dgm:t>
        <a:bodyPr/>
        <a:lstStyle/>
        <a:p>
          <a:endParaRPr lang="en-US"/>
        </a:p>
      </dgm:t>
    </dgm:pt>
    <dgm:pt modelId="{A97A381D-9598-4DB3-960E-00764BD76DD5}">
      <dgm:prSet phldrT="[Text]"/>
      <dgm:spPr>
        <a:noFill/>
        <a:ln w="38100">
          <a:solidFill>
            <a:srgbClr val="2F5597"/>
          </a:solidFill>
        </a:ln>
      </dgm:spPr>
      <dgm:t>
        <a:bodyPr/>
        <a:lstStyle/>
        <a:p>
          <a:r>
            <a:rPr lang="en-US" dirty="0"/>
            <a:t>Support services for Housing First</a:t>
          </a:r>
        </a:p>
      </dgm:t>
    </dgm:pt>
    <dgm:pt modelId="{BBD54AFF-5D98-4ECC-952C-4AB10014F369}" type="parTrans" cxnId="{6AE29CF8-921A-40ED-8300-8F917098D4C0}">
      <dgm:prSet/>
      <dgm:spPr/>
      <dgm:t>
        <a:bodyPr/>
        <a:lstStyle/>
        <a:p>
          <a:endParaRPr lang="en-US"/>
        </a:p>
      </dgm:t>
    </dgm:pt>
    <dgm:pt modelId="{3F0F8D92-7DF0-4988-A21A-381E425BE37F}" type="sibTrans" cxnId="{6AE29CF8-921A-40ED-8300-8F917098D4C0}">
      <dgm:prSet/>
      <dgm:spPr/>
      <dgm:t>
        <a:bodyPr/>
        <a:lstStyle/>
        <a:p>
          <a:endParaRPr lang="en-US"/>
        </a:p>
      </dgm:t>
    </dgm:pt>
    <dgm:pt modelId="{A7D3E9E1-4C42-4FF4-BBA1-36A15DFE733B}">
      <dgm:prSet phldrT="[Text]"/>
      <dgm:spPr>
        <a:noFill/>
        <a:ln w="38100">
          <a:solidFill>
            <a:srgbClr val="2F5597"/>
          </a:solidFill>
        </a:ln>
      </dgm:spPr>
      <dgm:t>
        <a:bodyPr/>
        <a:lstStyle/>
        <a:p>
          <a:r>
            <a:rPr lang="en-US" dirty="0"/>
            <a:t> Increase # of detox beds</a:t>
          </a:r>
        </a:p>
      </dgm:t>
    </dgm:pt>
    <dgm:pt modelId="{8B2F6798-C3AB-4384-92EF-452193173F96}" type="parTrans" cxnId="{CEEAABF0-CDAE-46F8-809E-769B83AEAD06}">
      <dgm:prSet/>
      <dgm:spPr/>
      <dgm:t>
        <a:bodyPr/>
        <a:lstStyle/>
        <a:p>
          <a:endParaRPr lang="en-US"/>
        </a:p>
      </dgm:t>
    </dgm:pt>
    <dgm:pt modelId="{1EA0AC85-F91B-49A7-9886-24B135448536}" type="sibTrans" cxnId="{CEEAABF0-CDAE-46F8-809E-769B83AEAD06}">
      <dgm:prSet/>
      <dgm:spPr/>
      <dgm:t>
        <a:bodyPr/>
        <a:lstStyle/>
        <a:p>
          <a:endParaRPr lang="en-US"/>
        </a:p>
      </dgm:t>
    </dgm:pt>
    <dgm:pt modelId="{F032A86B-F553-4F0C-8954-84C00E078F48}">
      <dgm:prSet phldrT="[Text]"/>
      <dgm:spPr>
        <a:noFill/>
        <a:ln w="38100">
          <a:solidFill>
            <a:srgbClr val="2F5597"/>
          </a:solidFill>
        </a:ln>
      </dgm:spPr>
      <dgm:t>
        <a:bodyPr/>
        <a:lstStyle/>
        <a:p>
          <a:r>
            <a:rPr lang="en-US" dirty="0"/>
            <a:t>Invest in innovations in treatment</a:t>
          </a:r>
        </a:p>
      </dgm:t>
    </dgm:pt>
    <dgm:pt modelId="{E0DD6B6A-00A1-410B-A853-DEF9410709C9}" type="parTrans" cxnId="{7CD17252-87A3-4828-8CAC-1CCE9BF3B3AE}">
      <dgm:prSet/>
      <dgm:spPr/>
      <dgm:t>
        <a:bodyPr/>
        <a:lstStyle/>
        <a:p>
          <a:endParaRPr lang="en-US"/>
        </a:p>
      </dgm:t>
    </dgm:pt>
    <dgm:pt modelId="{3E66744F-D934-48D7-8A1D-AB63E614247A}" type="sibTrans" cxnId="{7CD17252-87A3-4828-8CAC-1CCE9BF3B3AE}">
      <dgm:prSet/>
      <dgm:spPr/>
      <dgm:t>
        <a:bodyPr/>
        <a:lstStyle/>
        <a:p>
          <a:endParaRPr lang="en-US"/>
        </a:p>
      </dgm:t>
    </dgm:pt>
    <dgm:pt modelId="{A1FE6040-5F75-4DB3-AD2D-0936EDC7EDAA}">
      <dgm:prSet phldrT="[Text]"/>
      <dgm:spPr>
        <a:noFill/>
        <a:ln w="38100">
          <a:solidFill>
            <a:srgbClr val="2F5597"/>
          </a:solidFill>
        </a:ln>
      </dgm:spPr>
      <dgm:t>
        <a:bodyPr/>
        <a:lstStyle/>
        <a:p>
          <a:r>
            <a:rPr lang="en-US" dirty="0"/>
            <a:t>Increase youth treatment options</a:t>
          </a:r>
        </a:p>
      </dgm:t>
    </dgm:pt>
    <dgm:pt modelId="{B724F230-5F19-415F-8F0C-B1AAA66A8F4C}" type="parTrans" cxnId="{14403F22-FD82-4C6C-A6E9-F59B6BA10176}">
      <dgm:prSet/>
      <dgm:spPr/>
      <dgm:t>
        <a:bodyPr/>
        <a:lstStyle/>
        <a:p>
          <a:endParaRPr lang="en-US"/>
        </a:p>
      </dgm:t>
    </dgm:pt>
    <dgm:pt modelId="{D393A7A6-4B7A-4BE1-913A-4A724185BD98}" type="sibTrans" cxnId="{14403F22-FD82-4C6C-A6E9-F59B6BA10176}">
      <dgm:prSet/>
      <dgm:spPr/>
      <dgm:t>
        <a:bodyPr/>
        <a:lstStyle/>
        <a:p>
          <a:endParaRPr lang="en-US"/>
        </a:p>
      </dgm:t>
    </dgm:pt>
    <dgm:pt modelId="{51D428B0-B8F1-46BF-8372-64C2517A903D}">
      <dgm:prSet phldrT="[Text]"/>
      <dgm:spPr>
        <a:noFill/>
        <a:ln w="38100">
          <a:solidFill>
            <a:srgbClr val="2F5597"/>
          </a:solidFill>
        </a:ln>
      </dgm:spPr>
      <dgm:t>
        <a:bodyPr/>
        <a:lstStyle/>
        <a:p>
          <a:r>
            <a:rPr lang="en-US" dirty="0"/>
            <a:t>Coordination of SUD services</a:t>
          </a:r>
        </a:p>
      </dgm:t>
    </dgm:pt>
    <dgm:pt modelId="{4E41AE48-3B33-4AB1-B30C-A3AB5950F12C}" type="parTrans" cxnId="{5B3689F2-D098-4F63-B28D-A340DEB18CD5}">
      <dgm:prSet/>
      <dgm:spPr/>
      <dgm:t>
        <a:bodyPr/>
        <a:lstStyle/>
        <a:p>
          <a:endParaRPr lang="en-US"/>
        </a:p>
      </dgm:t>
    </dgm:pt>
    <dgm:pt modelId="{E8479C3A-D913-4A96-A781-9B04FF50430B}" type="sibTrans" cxnId="{5B3689F2-D098-4F63-B28D-A340DEB18CD5}">
      <dgm:prSet/>
      <dgm:spPr/>
      <dgm:t>
        <a:bodyPr/>
        <a:lstStyle/>
        <a:p>
          <a:endParaRPr lang="en-US"/>
        </a:p>
      </dgm:t>
    </dgm:pt>
    <dgm:pt modelId="{D633F21C-544C-4B95-B1E6-F0B1B3F1A9F3}">
      <dgm:prSet/>
      <dgm:spPr>
        <a:noFill/>
        <a:ln w="38100">
          <a:solidFill>
            <a:srgbClr val="2F5597"/>
          </a:solidFill>
        </a:ln>
      </dgm:spPr>
      <dgm:t>
        <a:bodyPr/>
        <a:lstStyle/>
        <a:p>
          <a:r>
            <a:rPr lang="en-US" dirty="0"/>
            <a:t>Invest in whole family, two generation programming</a:t>
          </a:r>
        </a:p>
      </dgm:t>
    </dgm:pt>
    <dgm:pt modelId="{5550025B-CB5D-4885-81B1-BDDC25176BAB}" type="parTrans" cxnId="{53839885-C380-4A66-A70C-2225AD80264E}">
      <dgm:prSet/>
      <dgm:spPr/>
      <dgm:t>
        <a:bodyPr/>
        <a:lstStyle/>
        <a:p>
          <a:endParaRPr lang="en-US"/>
        </a:p>
      </dgm:t>
    </dgm:pt>
    <dgm:pt modelId="{37E642FF-268D-4CC5-BF1B-4BCE5FD038F2}" type="sibTrans" cxnId="{53839885-C380-4A66-A70C-2225AD80264E}">
      <dgm:prSet/>
      <dgm:spPr/>
      <dgm:t>
        <a:bodyPr/>
        <a:lstStyle/>
        <a:p>
          <a:endParaRPr lang="en-US"/>
        </a:p>
      </dgm:t>
    </dgm:pt>
    <dgm:pt modelId="{84E0DB0C-30D1-40D5-8E37-295C9B738037}">
      <dgm:prSet/>
      <dgm:spPr>
        <a:noFill/>
        <a:ln w="38100">
          <a:solidFill>
            <a:srgbClr val="2F5597"/>
          </a:solidFill>
        </a:ln>
      </dgm:spPr>
      <dgm:t>
        <a:bodyPr/>
        <a:lstStyle/>
        <a:p>
          <a:r>
            <a:rPr lang="en-US" dirty="0"/>
            <a:t>Increase early interventions for youth &amp; families impacted by OUD and SUD</a:t>
          </a:r>
        </a:p>
      </dgm:t>
    </dgm:pt>
    <dgm:pt modelId="{239FFA52-173B-4C05-830E-DA8234B812BD}" type="parTrans" cxnId="{A9C04020-0848-44DB-9CC4-BCADE18F26C9}">
      <dgm:prSet/>
      <dgm:spPr/>
      <dgm:t>
        <a:bodyPr/>
        <a:lstStyle/>
        <a:p>
          <a:endParaRPr lang="en-US"/>
        </a:p>
      </dgm:t>
    </dgm:pt>
    <dgm:pt modelId="{6B2F1FC9-0491-4DB0-9E7A-EED4D4CBCBEF}" type="sibTrans" cxnId="{A9C04020-0848-44DB-9CC4-BCADE18F26C9}">
      <dgm:prSet/>
      <dgm:spPr/>
      <dgm:t>
        <a:bodyPr/>
        <a:lstStyle/>
        <a:p>
          <a:endParaRPr lang="en-US"/>
        </a:p>
      </dgm:t>
    </dgm:pt>
    <dgm:pt modelId="{56A71ED1-99DA-48E8-B22B-E0F3E7F6D8F6}" type="pres">
      <dgm:prSet presAssocID="{91F4D162-D737-4A66-8B7D-403679A450E5}" presName="Name0" presStyleCnt="0">
        <dgm:presLayoutVars>
          <dgm:dir/>
          <dgm:animLvl val="lvl"/>
          <dgm:resizeHandles val="exact"/>
        </dgm:presLayoutVars>
      </dgm:prSet>
      <dgm:spPr/>
    </dgm:pt>
    <dgm:pt modelId="{A18E5ED1-FBCB-44D7-AA71-156C4B8AE9A7}" type="pres">
      <dgm:prSet presAssocID="{A9071E75-DA1C-4B1A-A091-11E2A7C0DBBE}" presName="composite" presStyleCnt="0"/>
      <dgm:spPr/>
    </dgm:pt>
    <dgm:pt modelId="{EA6416B6-4D45-460C-A3F0-EED4F453B0C9}" type="pres">
      <dgm:prSet presAssocID="{A9071E75-DA1C-4B1A-A091-11E2A7C0DBB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10DC72-034C-40A2-95F1-D81F61056A9D}" type="pres">
      <dgm:prSet presAssocID="{A9071E75-DA1C-4B1A-A091-11E2A7C0DBBE}" presName="desTx" presStyleLbl="alignAccFollowNode1" presStyleIdx="0" presStyleCnt="3">
        <dgm:presLayoutVars>
          <dgm:bulletEnabled val="1"/>
        </dgm:presLayoutVars>
      </dgm:prSet>
      <dgm:spPr/>
    </dgm:pt>
    <dgm:pt modelId="{8900182A-598A-4B26-A631-992AF73FE5B5}" type="pres">
      <dgm:prSet presAssocID="{1F3CB8FD-1F2B-4609-AE4A-6C557F83AE9F}" presName="space" presStyleCnt="0"/>
      <dgm:spPr/>
    </dgm:pt>
    <dgm:pt modelId="{22F9E381-2480-4980-915B-D9F229C8DF22}" type="pres">
      <dgm:prSet presAssocID="{F1AF29A8-7609-4663-A691-1C0DAFC160D5}" presName="composite" presStyleCnt="0"/>
      <dgm:spPr/>
    </dgm:pt>
    <dgm:pt modelId="{118E86B2-D65B-498D-ACF9-CDF839E5A84A}" type="pres">
      <dgm:prSet presAssocID="{F1AF29A8-7609-4663-A691-1C0DAFC160D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7C78E53-550F-40DE-BFC1-377A8F492F02}" type="pres">
      <dgm:prSet presAssocID="{F1AF29A8-7609-4663-A691-1C0DAFC160D5}" presName="desTx" presStyleLbl="alignAccFollowNode1" presStyleIdx="1" presStyleCnt="3">
        <dgm:presLayoutVars>
          <dgm:bulletEnabled val="1"/>
        </dgm:presLayoutVars>
      </dgm:prSet>
      <dgm:spPr/>
    </dgm:pt>
    <dgm:pt modelId="{9C703F96-79E3-4733-A586-5E543187D089}" type="pres">
      <dgm:prSet presAssocID="{4507F13B-6318-49AF-B0DF-5593E1132615}" presName="space" presStyleCnt="0"/>
      <dgm:spPr/>
    </dgm:pt>
    <dgm:pt modelId="{6EE2A08A-9B19-4E0D-BC62-DCCA4EEEB88E}" type="pres">
      <dgm:prSet presAssocID="{0B6C4913-FED7-49F3-9236-0C8AD5570B5C}" presName="composite" presStyleCnt="0"/>
      <dgm:spPr/>
    </dgm:pt>
    <dgm:pt modelId="{650B4AD7-590B-42DF-AF4F-DC7F3FC4B5A2}" type="pres">
      <dgm:prSet presAssocID="{0B6C4913-FED7-49F3-9236-0C8AD5570B5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A6A061A-6F4D-4F20-B822-E52655896047}" type="pres">
      <dgm:prSet presAssocID="{0B6C4913-FED7-49F3-9236-0C8AD5570B5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5082B00-ED3A-43FA-92BA-D531D8E5B78D}" type="presOf" srcId="{0B6C4913-FED7-49F3-9236-0C8AD5570B5C}" destId="{650B4AD7-590B-42DF-AF4F-DC7F3FC4B5A2}" srcOrd="0" destOrd="0" presId="urn:microsoft.com/office/officeart/2005/8/layout/hList1"/>
    <dgm:cxn modelId="{C0750201-A301-4CF2-A9C4-3A3ECD7B6076}" srcId="{A9071E75-DA1C-4B1A-A091-11E2A7C0DBBE}" destId="{2E6AFEEA-E2BB-4467-8B0C-53FE16389235}" srcOrd="0" destOrd="0" parTransId="{36E208F3-6DCF-43DF-9B31-AE3137F4E185}" sibTransId="{AB6A933F-7C0F-4EE0-BA88-C117EF38C7E3}"/>
    <dgm:cxn modelId="{2D3F7918-4AD4-4712-9B0C-B09A2E7B704B}" type="presOf" srcId="{F1AF29A8-7609-4663-A691-1C0DAFC160D5}" destId="{118E86B2-D65B-498D-ACF9-CDF839E5A84A}" srcOrd="0" destOrd="0" presId="urn:microsoft.com/office/officeart/2005/8/layout/hList1"/>
    <dgm:cxn modelId="{E122241A-E9DF-4A57-831B-CB439FF5B380}" srcId="{A9071E75-DA1C-4B1A-A091-11E2A7C0DBBE}" destId="{375DE4E5-3B57-4696-BE74-B0CB89DE2689}" srcOrd="1" destOrd="0" parTransId="{6970A18C-EFF8-471E-AE1A-A50AC0658BF6}" sibTransId="{E797C3C4-F2FC-4578-8648-8FD091648D4F}"/>
    <dgm:cxn modelId="{B3112A1F-DC1F-4C37-9D78-2767A7CDA0EB}" type="presOf" srcId="{A9071E75-DA1C-4B1A-A091-11E2A7C0DBBE}" destId="{EA6416B6-4D45-460C-A3F0-EED4F453B0C9}" srcOrd="0" destOrd="0" presId="urn:microsoft.com/office/officeart/2005/8/layout/hList1"/>
    <dgm:cxn modelId="{A9C04020-0848-44DB-9CC4-BCADE18F26C9}" srcId="{0B6C4913-FED7-49F3-9236-0C8AD5570B5C}" destId="{84E0DB0C-30D1-40D5-8E37-295C9B738037}" srcOrd="2" destOrd="0" parTransId="{239FFA52-173B-4C05-830E-DA8234B812BD}" sibTransId="{6B2F1FC9-0491-4DB0-9E7A-EED4D4CBCBEF}"/>
    <dgm:cxn modelId="{14403F22-FD82-4C6C-A6E9-F59B6BA10176}" srcId="{F1AF29A8-7609-4663-A691-1C0DAFC160D5}" destId="{A1FE6040-5F75-4DB3-AD2D-0936EDC7EDAA}" srcOrd="3" destOrd="0" parTransId="{B724F230-5F19-415F-8F0C-B1AAA66A8F4C}" sibTransId="{D393A7A6-4B7A-4BE1-913A-4A724185BD98}"/>
    <dgm:cxn modelId="{80D7CF2B-54FD-4871-BC1B-0DFE4CB49A5B}" type="presOf" srcId="{375DE4E5-3B57-4696-BE74-B0CB89DE2689}" destId="{2110DC72-034C-40A2-95F1-D81F61056A9D}" srcOrd="0" destOrd="1" presId="urn:microsoft.com/office/officeart/2005/8/layout/hList1"/>
    <dgm:cxn modelId="{B35BAA2E-A5D8-4E24-861F-07F7199340A8}" type="presOf" srcId="{D633F21C-544C-4B95-B1E6-F0B1B3F1A9F3}" destId="{CA6A061A-6F4D-4F20-B822-E52655896047}" srcOrd="0" destOrd="1" presId="urn:microsoft.com/office/officeart/2005/8/layout/hList1"/>
    <dgm:cxn modelId="{AB8C3343-6FA5-4BFB-BB94-EBE8C3D831C3}" type="presOf" srcId="{51D428B0-B8F1-46BF-8372-64C2517A903D}" destId="{D7C78E53-550F-40DE-BFC1-377A8F492F02}" srcOrd="0" destOrd="4" presId="urn:microsoft.com/office/officeart/2005/8/layout/hList1"/>
    <dgm:cxn modelId="{C8806D48-109D-4485-AC29-86B7AD7304B5}" type="presOf" srcId="{BA2E9008-7482-45CD-A334-748257534A7C}" destId="{2110DC72-034C-40A2-95F1-D81F61056A9D}" srcOrd="0" destOrd="2" presId="urn:microsoft.com/office/officeart/2005/8/layout/hList1"/>
    <dgm:cxn modelId="{5F2EC068-2289-4C6B-9B49-D68023936E96}" srcId="{A9071E75-DA1C-4B1A-A091-11E2A7C0DBBE}" destId="{BA2E9008-7482-45CD-A334-748257534A7C}" srcOrd="2" destOrd="0" parTransId="{03B38DD7-06AD-414D-905C-7CB55B95CDF8}" sibTransId="{BD25E82A-CA8A-451C-B874-9F8571531142}"/>
    <dgm:cxn modelId="{EF448F6B-108E-4F58-BB8A-77D4C336FECC}" type="presOf" srcId="{91F4D162-D737-4A66-8B7D-403679A450E5}" destId="{56A71ED1-99DA-48E8-B22B-E0F3E7F6D8F6}" srcOrd="0" destOrd="0" presId="urn:microsoft.com/office/officeart/2005/8/layout/hList1"/>
    <dgm:cxn modelId="{9044314C-B6B5-414E-A466-706A661BDE3B}" type="presOf" srcId="{A7D3E9E1-4C42-4FF4-BBA1-36A15DFE733B}" destId="{D7C78E53-550F-40DE-BFC1-377A8F492F02}" srcOrd="0" destOrd="1" presId="urn:microsoft.com/office/officeart/2005/8/layout/hList1"/>
    <dgm:cxn modelId="{9030866F-9C89-478D-9AC2-5D2BBC17D83E}" type="presOf" srcId="{84E0DB0C-30D1-40D5-8E37-295C9B738037}" destId="{CA6A061A-6F4D-4F20-B822-E52655896047}" srcOrd="0" destOrd="2" presId="urn:microsoft.com/office/officeart/2005/8/layout/hList1"/>
    <dgm:cxn modelId="{7CD17252-87A3-4828-8CAC-1CCE9BF3B3AE}" srcId="{F1AF29A8-7609-4663-A691-1C0DAFC160D5}" destId="{F032A86B-F553-4F0C-8954-84C00E078F48}" srcOrd="2" destOrd="0" parTransId="{E0DD6B6A-00A1-410B-A853-DEF9410709C9}" sibTransId="{3E66744F-D934-48D7-8A1D-AB63E614247A}"/>
    <dgm:cxn modelId="{6AE7A376-BC72-421E-BDFD-535B8D6DD9B2}" type="presOf" srcId="{2E6AFEEA-E2BB-4467-8B0C-53FE16389235}" destId="{2110DC72-034C-40A2-95F1-D81F61056A9D}" srcOrd="0" destOrd="0" presId="urn:microsoft.com/office/officeart/2005/8/layout/hList1"/>
    <dgm:cxn modelId="{D31A537A-E12C-4747-9C06-F8E6B540D554}" srcId="{91F4D162-D737-4A66-8B7D-403679A450E5}" destId="{A9071E75-DA1C-4B1A-A091-11E2A7C0DBBE}" srcOrd="0" destOrd="0" parTransId="{F703241A-75C4-4568-8C69-0F9E7CD50612}" sibTransId="{1F3CB8FD-1F2B-4609-AE4A-6C557F83AE9F}"/>
    <dgm:cxn modelId="{53839885-C380-4A66-A70C-2225AD80264E}" srcId="{0B6C4913-FED7-49F3-9236-0C8AD5570B5C}" destId="{D633F21C-544C-4B95-B1E6-F0B1B3F1A9F3}" srcOrd="1" destOrd="0" parTransId="{5550025B-CB5D-4885-81B1-BDDC25176BAB}" sibTransId="{37E642FF-268D-4CC5-BF1B-4BCE5FD038F2}"/>
    <dgm:cxn modelId="{B64A0B86-80F6-4D98-8184-A62F6E7C6641}" srcId="{91F4D162-D737-4A66-8B7D-403679A450E5}" destId="{F1AF29A8-7609-4663-A691-1C0DAFC160D5}" srcOrd="1" destOrd="0" parTransId="{68CEA5A8-0DF6-47CB-8785-17F1F33D6858}" sibTransId="{4507F13B-6318-49AF-B0DF-5593E1132615}"/>
    <dgm:cxn modelId="{6C940392-E77F-497E-B143-38346B1E0546}" srcId="{0B6C4913-FED7-49F3-9236-0C8AD5570B5C}" destId="{1EACEB77-56D8-4291-8F67-EAFD7464E621}" srcOrd="0" destOrd="0" parTransId="{FE5BAADC-CC1E-4D9B-970B-3C4AA2167600}" sibTransId="{F8DA3366-82CA-4EB9-8DBD-936869DE8663}"/>
    <dgm:cxn modelId="{B4E4AFAB-F1FC-407C-9948-3141D76B1ADB}" srcId="{91F4D162-D737-4A66-8B7D-403679A450E5}" destId="{0B6C4913-FED7-49F3-9236-0C8AD5570B5C}" srcOrd="2" destOrd="0" parTransId="{D2298808-B58C-4A0F-B1E3-1D8FA50ED708}" sibTransId="{01601E0A-AE29-4C9E-A9D3-460B247A12D5}"/>
    <dgm:cxn modelId="{47EF4DBB-C187-4AD2-875E-E5BB92127F26}" type="presOf" srcId="{A1FE6040-5F75-4DB3-AD2D-0936EDC7EDAA}" destId="{D7C78E53-550F-40DE-BFC1-377A8F492F02}" srcOrd="0" destOrd="3" presId="urn:microsoft.com/office/officeart/2005/8/layout/hList1"/>
    <dgm:cxn modelId="{16E131BC-7950-4366-A903-200747B5F214}" type="presOf" srcId="{1EACEB77-56D8-4291-8F67-EAFD7464E621}" destId="{CA6A061A-6F4D-4F20-B822-E52655896047}" srcOrd="0" destOrd="0" presId="urn:microsoft.com/office/officeart/2005/8/layout/hList1"/>
    <dgm:cxn modelId="{771E87F0-CBB8-443B-ACFF-DF5EC61383E7}" type="presOf" srcId="{A97A381D-9598-4DB3-960E-00764BD76DD5}" destId="{D7C78E53-550F-40DE-BFC1-377A8F492F02}" srcOrd="0" destOrd="0" presId="urn:microsoft.com/office/officeart/2005/8/layout/hList1"/>
    <dgm:cxn modelId="{CEEAABF0-CDAE-46F8-809E-769B83AEAD06}" srcId="{F1AF29A8-7609-4663-A691-1C0DAFC160D5}" destId="{A7D3E9E1-4C42-4FF4-BBA1-36A15DFE733B}" srcOrd="1" destOrd="0" parTransId="{8B2F6798-C3AB-4384-92EF-452193173F96}" sibTransId="{1EA0AC85-F91B-49A7-9886-24B135448536}"/>
    <dgm:cxn modelId="{5B3689F2-D098-4F63-B28D-A340DEB18CD5}" srcId="{F1AF29A8-7609-4663-A691-1C0DAFC160D5}" destId="{51D428B0-B8F1-46BF-8372-64C2517A903D}" srcOrd="4" destOrd="0" parTransId="{4E41AE48-3B33-4AB1-B30C-A3AB5950F12C}" sibTransId="{E8479C3A-D913-4A96-A781-9B04FF50430B}"/>
    <dgm:cxn modelId="{6AE29CF8-921A-40ED-8300-8F917098D4C0}" srcId="{F1AF29A8-7609-4663-A691-1C0DAFC160D5}" destId="{A97A381D-9598-4DB3-960E-00764BD76DD5}" srcOrd="0" destOrd="0" parTransId="{BBD54AFF-5D98-4ECC-952C-4AB10014F369}" sibTransId="{3F0F8D92-7DF0-4988-A21A-381E425BE37F}"/>
    <dgm:cxn modelId="{98877AFC-590E-48B8-ADD2-85089DF323C5}" type="presOf" srcId="{F032A86B-F553-4F0C-8954-84C00E078F48}" destId="{D7C78E53-550F-40DE-BFC1-377A8F492F02}" srcOrd="0" destOrd="2" presId="urn:microsoft.com/office/officeart/2005/8/layout/hList1"/>
    <dgm:cxn modelId="{B139AAE8-A382-4651-8CB9-4FF3E59F4855}" type="presParOf" srcId="{56A71ED1-99DA-48E8-B22B-E0F3E7F6D8F6}" destId="{A18E5ED1-FBCB-44D7-AA71-156C4B8AE9A7}" srcOrd="0" destOrd="0" presId="urn:microsoft.com/office/officeart/2005/8/layout/hList1"/>
    <dgm:cxn modelId="{E9943A4A-DF75-4A49-B390-44F6ACEC57A3}" type="presParOf" srcId="{A18E5ED1-FBCB-44D7-AA71-156C4B8AE9A7}" destId="{EA6416B6-4D45-460C-A3F0-EED4F453B0C9}" srcOrd="0" destOrd="0" presId="urn:microsoft.com/office/officeart/2005/8/layout/hList1"/>
    <dgm:cxn modelId="{A45B66FB-6825-4194-9DCB-7701F05983D6}" type="presParOf" srcId="{A18E5ED1-FBCB-44D7-AA71-156C4B8AE9A7}" destId="{2110DC72-034C-40A2-95F1-D81F61056A9D}" srcOrd="1" destOrd="0" presId="urn:microsoft.com/office/officeart/2005/8/layout/hList1"/>
    <dgm:cxn modelId="{CF98957B-5908-4FCF-B255-B2418848CC84}" type="presParOf" srcId="{56A71ED1-99DA-48E8-B22B-E0F3E7F6D8F6}" destId="{8900182A-598A-4B26-A631-992AF73FE5B5}" srcOrd="1" destOrd="0" presId="urn:microsoft.com/office/officeart/2005/8/layout/hList1"/>
    <dgm:cxn modelId="{1DB96B1A-ED34-4866-B0D7-8D52D4E72DE0}" type="presParOf" srcId="{56A71ED1-99DA-48E8-B22B-E0F3E7F6D8F6}" destId="{22F9E381-2480-4980-915B-D9F229C8DF22}" srcOrd="2" destOrd="0" presId="urn:microsoft.com/office/officeart/2005/8/layout/hList1"/>
    <dgm:cxn modelId="{04AE9364-9156-4977-91A9-470E9BBA7240}" type="presParOf" srcId="{22F9E381-2480-4980-915B-D9F229C8DF22}" destId="{118E86B2-D65B-498D-ACF9-CDF839E5A84A}" srcOrd="0" destOrd="0" presId="urn:microsoft.com/office/officeart/2005/8/layout/hList1"/>
    <dgm:cxn modelId="{86F986D4-D3E1-4567-893B-C2541C7B60BD}" type="presParOf" srcId="{22F9E381-2480-4980-915B-D9F229C8DF22}" destId="{D7C78E53-550F-40DE-BFC1-377A8F492F02}" srcOrd="1" destOrd="0" presId="urn:microsoft.com/office/officeart/2005/8/layout/hList1"/>
    <dgm:cxn modelId="{4E94CB55-99C0-4F93-9EDE-C04A7BD0D1C7}" type="presParOf" srcId="{56A71ED1-99DA-48E8-B22B-E0F3E7F6D8F6}" destId="{9C703F96-79E3-4733-A586-5E543187D089}" srcOrd="3" destOrd="0" presId="urn:microsoft.com/office/officeart/2005/8/layout/hList1"/>
    <dgm:cxn modelId="{B7F346FA-4AE9-4C9A-B42C-76FF3C1A9C87}" type="presParOf" srcId="{56A71ED1-99DA-48E8-B22B-E0F3E7F6D8F6}" destId="{6EE2A08A-9B19-4E0D-BC62-DCCA4EEEB88E}" srcOrd="4" destOrd="0" presId="urn:microsoft.com/office/officeart/2005/8/layout/hList1"/>
    <dgm:cxn modelId="{F55B007B-8C2B-4F9E-BA8B-E910A75F8792}" type="presParOf" srcId="{6EE2A08A-9B19-4E0D-BC62-DCCA4EEEB88E}" destId="{650B4AD7-590B-42DF-AF4F-DC7F3FC4B5A2}" srcOrd="0" destOrd="0" presId="urn:microsoft.com/office/officeart/2005/8/layout/hList1"/>
    <dgm:cxn modelId="{1CC11E45-0AA3-4FDC-A883-F646946916AE}" type="presParOf" srcId="{6EE2A08A-9B19-4E0D-BC62-DCCA4EEEB88E}" destId="{CA6A061A-6F4D-4F20-B822-E5265589604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F4D162-D737-4A66-8B7D-403679A450E5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B6C4913-FED7-49F3-9236-0C8AD5570B5C}">
      <dgm:prSet phldrT="[Text]"/>
      <dgm:spPr>
        <a:solidFill>
          <a:srgbClr val="548235"/>
        </a:solidFill>
        <a:ln w="38100">
          <a:solidFill>
            <a:srgbClr val="548235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Prevention</a:t>
          </a:r>
        </a:p>
      </dgm:t>
    </dgm:pt>
    <dgm:pt modelId="{D2298808-B58C-4A0F-B1E3-1D8FA50ED708}" type="parTrans" cxnId="{B4E4AFAB-F1FC-407C-9948-3141D76B1ADB}">
      <dgm:prSet/>
      <dgm:spPr/>
      <dgm:t>
        <a:bodyPr/>
        <a:lstStyle/>
        <a:p>
          <a:endParaRPr lang="en-US"/>
        </a:p>
      </dgm:t>
    </dgm:pt>
    <dgm:pt modelId="{01601E0A-AE29-4C9E-A9D3-460B247A12D5}" type="sibTrans" cxnId="{B4E4AFAB-F1FC-407C-9948-3141D76B1ADB}">
      <dgm:prSet/>
      <dgm:spPr/>
      <dgm:t>
        <a:bodyPr/>
        <a:lstStyle/>
        <a:p>
          <a:endParaRPr lang="en-US"/>
        </a:p>
      </dgm:t>
    </dgm:pt>
    <dgm:pt modelId="{1EACEB77-56D8-4291-8F67-EAFD7464E621}">
      <dgm:prSet phldrT="[Text]"/>
      <dgm:spPr>
        <a:solidFill>
          <a:schemeClr val="bg1">
            <a:alpha val="90000"/>
          </a:schemeClr>
        </a:solidFill>
        <a:ln w="38100">
          <a:solidFill>
            <a:srgbClr val="548235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Held key informant interviews with people across Cumberland County who are working with young people &amp; families that have been impacted by SUD and OUD, to develop a prevention/early intervention strategy for youth. </a:t>
          </a:r>
        </a:p>
      </dgm:t>
    </dgm:pt>
    <dgm:pt modelId="{FE5BAADC-CC1E-4D9B-970B-3C4AA2167600}" type="parTrans" cxnId="{6C940392-E77F-497E-B143-38346B1E0546}">
      <dgm:prSet/>
      <dgm:spPr/>
      <dgm:t>
        <a:bodyPr/>
        <a:lstStyle/>
        <a:p>
          <a:endParaRPr lang="en-US"/>
        </a:p>
      </dgm:t>
    </dgm:pt>
    <dgm:pt modelId="{F8DA3366-82CA-4EB9-8DBD-936869DE8663}" type="sibTrans" cxnId="{6C940392-E77F-497E-B143-38346B1E0546}">
      <dgm:prSet/>
      <dgm:spPr/>
      <dgm:t>
        <a:bodyPr/>
        <a:lstStyle/>
        <a:p>
          <a:endParaRPr lang="en-US"/>
        </a:p>
      </dgm:t>
    </dgm:pt>
    <dgm:pt modelId="{9EA28D95-98BC-4E01-BDCC-603166392F1A}">
      <dgm:prSet phldrT="[Text]"/>
      <dgm:spPr>
        <a:solidFill>
          <a:schemeClr val="bg1">
            <a:alpha val="90000"/>
          </a:schemeClr>
        </a:solidFill>
        <a:ln w="38100">
          <a:solidFill>
            <a:srgbClr val="548235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Listened to advocates for youth on how to create better systems of support</a:t>
          </a:r>
        </a:p>
      </dgm:t>
    </dgm:pt>
    <dgm:pt modelId="{26758612-8B09-4E89-8DA4-14599A9F933B}" type="parTrans" cxnId="{C5966069-07D5-497F-8731-0CAA47843BA9}">
      <dgm:prSet/>
      <dgm:spPr/>
      <dgm:t>
        <a:bodyPr/>
        <a:lstStyle/>
        <a:p>
          <a:endParaRPr lang="en-US"/>
        </a:p>
      </dgm:t>
    </dgm:pt>
    <dgm:pt modelId="{AF0484E4-360D-467C-AC92-34B0DD7F4445}" type="sibTrans" cxnId="{C5966069-07D5-497F-8731-0CAA47843BA9}">
      <dgm:prSet/>
      <dgm:spPr/>
      <dgm:t>
        <a:bodyPr/>
        <a:lstStyle/>
        <a:p>
          <a:endParaRPr lang="en-US"/>
        </a:p>
      </dgm:t>
    </dgm:pt>
    <dgm:pt modelId="{56A71ED1-99DA-48E8-B22B-E0F3E7F6D8F6}" type="pres">
      <dgm:prSet presAssocID="{91F4D162-D737-4A66-8B7D-403679A450E5}" presName="Name0" presStyleCnt="0">
        <dgm:presLayoutVars>
          <dgm:dir/>
          <dgm:animLvl val="lvl"/>
          <dgm:resizeHandles val="exact"/>
        </dgm:presLayoutVars>
      </dgm:prSet>
      <dgm:spPr/>
    </dgm:pt>
    <dgm:pt modelId="{6EE2A08A-9B19-4E0D-BC62-DCCA4EEEB88E}" type="pres">
      <dgm:prSet presAssocID="{0B6C4913-FED7-49F3-9236-0C8AD5570B5C}" presName="composite" presStyleCnt="0"/>
      <dgm:spPr/>
    </dgm:pt>
    <dgm:pt modelId="{650B4AD7-590B-42DF-AF4F-DC7F3FC4B5A2}" type="pres">
      <dgm:prSet presAssocID="{0B6C4913-FED7-49F3-9236-0C8AD5570B5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A6A061A-6F4D-4F20-B822-E52655896047}" type="pres">
      <dgm:prSet presAssocID="{0B6C4913-FED7-49F3-9236-0C8AD5570B5C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45082B00-ED3A-43FA-92BA-D531D8E5B78D}" type="presOf" srcId="{0B6C4913-FED7-49F3-9236-0C8AD5570B5C}" destId="{650B4AD7-590B-42DF-AF4F-DC7F3FC4B5A2}" srcOrd="0" destOrd="0" presId="urn:microsoft.com/office/officeart/2005/8/layout/hList1"/>
    <dgm:cxn modelId="{24A22902-B2CB-4B99-8F57-A9029221E4CD}" type="presOf" srcId="{9EA28D95-98BC-4E01-BDCC-603166392F1A}" destId="{CA6A061A-6F4D-4F20-B822-E52655896047}" srcOrd="0" destOrd="0" presId="urn:microsoft.com/office/officeart/2005/8/layout/hList1"/>
    <dgm:cxn modelId="{C5966069-07D5-497F-8731-0CAA47843BA9}" srcId="{0B6C4913-FED7-49F3-9236-0C8AD5570B5C}" destId="{9EA28D95-98BC-4E01-BDCC-603166392F1A}" srcOrd="0" destOrd="0" parTransId="{26758612-8B09-4E89-8DA4-14599A9F933B}" sibTransId="{AF0484E4-360D-467C-AC92-34B0DD7F4445}"/>
    <dgm:cxn modelId="{EF448F6B-108E-4F58-BB8A-77D4C336FECC}" type="presOf" srcId="{91F4D162-D737-4A66-8B7D-403679A450E5}" destId="{56A71ED1-99DA-48E8-B22B-E0F3E7F6D8F6}" srcOrd="0" destOrd="0" presId="urn:microsoft.com/office/officeart/2005/8/layout/hList1"/>
    <dgm:cxn modelId="{6C940392-E77F-497E-B143-38346B1E0546}" srcId="{0B6C4913-FED7-49F3-9236-0C8AD5570B5C}" destId="{1EACEB77-56D8-4291-8F67-EAFD7464E621}" srcOrd="1" destOrd="0" parTransId="{FE5BAADC-CC1E-4D9B-970B-3C4AA2167600}" sibTransId="{F8DA3366-82CA-4EB9-8DBD-936869DE8663}"/>
    <dgm:cxn modelId="{B4E4AFAB-F1FC-407C-9948-3141D76B1ADB}" srcId="{91F4D162-D737-4A66-8B7D-403679A450E5}" destId="{0B6C4913-FED7-49F3-9236-0C8AD5570B5C}" srcOrd="0" destOrd="0" parTransId="{D2298808-B58C-4A0F-B1E3-1D8FA50ED708}" sibTransId="{01601E0A-AE29-4C9E-A9D3-460B247A12D5}"/>
    <dgm:cxn modelId="{16E131BC-7950-4366-A903-200747B5F214}" type="presOf" srcId="{1EACEB77-56D8-4291-8F67-EAFD7464E621}" destId="{CA6A061A-6F4D-4F20-B822-E52655896047}" srcOrd="0" destOrd="1" presId="urn:microsoft.com/office/officeart/2005/8/layout/hList1"/>
    <dgm:cxn modelId="{B7F346FA-4AE9-4C9A-B42C-76FF3C1A9C87}" type="presParOf" srcId="{56A71ED1-99DA-48E8-B22B-E0F3E7F6D8F6}" destId="{6EE2A08A-9B19-4E0D-BC62-DCCA4EEEB88E}" srcOrd="0" destOrd="0" presId="urn:microsoft.com/office/officeart/2005/8/layout/hList1"/>
    <dgm:cxn modelId="{F55B007B-8C2B-4F9E-BA8B-E910A75F8792}" type="presParOf" srcId="{6EE2A08A-9B19-4E0D-BC62-DCCA4EEEB88E}" destId="{650B4AD7-590B-42DF-AF4F-DC7F3FC4B5A2}" srcOrd="0" destOrd="0" presId="urn:microsoft.com/office/officeart/2005/8/layout/hList1"/>
    <dgm:cxn modelId="{1CC11E45-0AA3-4FDC-A883-F646946916AE}" type="presParOf" srcId="{6EE2A08A-9B19-4E0D-BC62-DCCA4EEEB88E}" destId="{CA6A061A-6F4D-4F20-B822-E5265589604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C37AC-727E-4FBE-8298-5635D4A7FCD9}">
      <dsp:nvSpPr>
        <dsp:cNvPr id="0" name=""/>
        <dsp:cNvSpPr/>
      </dsp:nvSpPr>
      <dsp:spPr>
        <a:xfrm>
          <a:off x="0" y="0"/>
          <a:ext cx="5012160" cy="624595"/>
        </a:xfrm>
        <a:prstGeom prst="roundRect">
          <a:avLst/>
        </a:prstGeom>
        <a:solidFill>
          <a:srgbClr val="D0AC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15 Members:</a:t>
          </a:r>
        </a:p>
      </dsp:txBody>
      <dsp:txXfrm>
        <a:off x="30490" y="30490"/>
        <a:ext cx="4951180" cy="563615"/>
      </dsp:txXfrm>
    </dsp:sp>
    <dsp:sp modelId="{91AB824E-AEEF-4AD8-962A-C1368E70E3C5}">
      <dsp:nvSpPr>
        <dsp:cNvPr id="0" name=""/>
        <dsp:cNvSpPr/>
      </dsp:nvSpPr>
      <dsp:spPr>
        <a:xfrm>
          <a:off x="0" y="652894"/>
          <a:ext cx="5012160" cy="228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3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Governor appointed 2 members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Speaker of the House appointed 3 members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President of the Senate appointed 3 members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Attorney General appointed 3 members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Subdivisions appointed 4 members</a:t>
          </a:r>
        </a:p>
      </dsp:txBody>
      <dsp:txXfrm>
        <a:off x="0" y="652894"/>
        <a:ext cx="5012160" cy="2287350"/>
      </dsp:txXfrm>
    </dsp:sp>
    <dsp:sp modelId="{D446FB9A-E429-427E-9D7B-BEEA3D7C5445}">
      <dsp:nvSpPr>
        <dsp:cNvPr id="0" name=""/>
        <dsp:cNvSpPr/>
      </dsp:nvSpPr>
      <dsp:spPr>
        <a:xfrm>
          <a:off x="0" y="3154056"/>
          <a:ext cx="5012160" cy="624595"/>
        </a:xfrm>
        <a:prstGeom prst="roundRect">
          <a:avLst/>
        </a:prstGeom>
        <a:solidFill>
          <a:srgbClr val="D0AC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Now: One Contracted Staff Coordinator</a:t>
          </a:r>
        </a:p>
      </dsp:txBody>
      <dsp:txXfrm>
        <a:off x="30490" y="3184546"/>
        <a:ext cx="4951180" cy="563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570AB-C70B-4D1A-8DEB-41D130A71BE7}">
      <dsp:nvSpPr>
        <dsp:cNvPr id="0" name=""/>
        <dsp:cNvSpPr/>
      </dsp:nvSpPr>
      <dsp:spPr>
        <a:xfrm>
          <a:off x="0" y="3612"/>
          <a:ext cx="5691424" cy="793534"/>
        </a:xfrm>
        <a:prstGeom prst="roundRect">
          <a:avLst/>
        </a:prstGeom>
        <a:solidFill>
          <a:srgbClr val="5482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1. Spend money to save lives</a:t>
          </a:r>
        </a:p>
      </dsp:txBody>
      <dsp:txXfrm>
        <a:off x="38737" y="42349"/>
        <a:ext cx="5613950" cy="716060"/>
      </dsp:txXfrm>
    </dsp:sp>
    <dsp:sp modelId="{48AEF0A2-6052-49B6-8637-048C9698CF90}">
      <dsp:nvSpPr>
        <dsp:cNvPr id="0" name=""/>
        <dsp:cNvSpPr/>
      </dsp:nvSpPr>
      <dsp:spPr>
        <a:xfrm>
          <a:off x="0" y="857626"/>
          <a:ext cx="5691424" cy="793534"/>
        </a:xfrm>
        <a:prstGeom prst="roundRect">
          <a:avLst/>
        </a:prstGeom>
        <a:solidFill>
          <a:srgbClr val="2F55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2. Use evidence to guide spending</a:t>
          </a:r>
        </a:p>
      </dsp:txBody>
      <dsp:txXfrm>
        <a:off x="38737" y="896363"/>
        <a:ext cx="5613950" cy="716060"/>
      </dsp:txXfrm>
    </dsp:sp>
    <dsp:sp modelId="{3F16D0E0-8DE8-48E2-BE15-29A27D8AF057}">
      <dsp:nvSpPr>
        <dsp:cNvPr id="0" name=""/>
        <dsp:cNvSpPr/>
      </dsp:nvSpPr>
      <dsp:spPr>
        <a:xfrm>
          <a:off x="0" y="1711640"/>
          <a:ext cx="5691424" cy="793534"/>
        </a:xfrm>
        <a:prstGeom prst="roundRect">
          <a:avLst/>
        </a:prstGeom>
        <a:solidFill>
          <a:srgbClr val="C55A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3. Invest in youth prevention</a:t>
          </a:r>
        </a:p>
      </dsp:txBody>
      <dsp:txXfrm>
        <a:off x="38737" y="1750377"/>
        <a:ext cx="5613950" cy="716060"/>
      </dsp:txXfrm>
    </dsp:sp>
    <dsp:sp modelId="{069FA655-BC71-4028-94C7-B35659C68A5D}">
      <dsp:nvSpPr>
        <dsp:cNvPr id="0" name=""/>
        <dsp:cNvSpPr/>
      </dsp:nvSpPr>
      <dsp:spPr>
        <a:xfrm>
          <a:off x="0" y="2565655"/>
          <a:ext cx="5691424" cy="793534"/>
        </a:xfrm>
        <a:prstGeom prst="roundRect">
          <a:avLst/>
        </a:prstGeom>
        <a:solidFill>
          <a:srgbClr val="D0AC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4. Focus of racial equity</a:t>
          </a:r>
        </a:p>
      </dsp:txBody>
      <dsp:txXfrm>
        <a:off x="38737" y="2604392"/>
        <a:ext cx="5613950" cy="716060"/>
      </dsp:txXfrm>
    </dsp:sp>
    <dsp:sp modelId="{227794D0-A27B-4FF5-8F3E-3B7BF048FADC}">
      <dsp:nvSpPr>
        <dsp:cNvPr id="0" name=""/>
        <dsp:cNvSpPr/>
      </dsp:nvSpPr>
      <dsp:spPr>
        <a:xfrm>
          <a:off x="0" y="3419669"/>
          <a:ext cx="5691424" cy="79353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5. Develop a fair and transparent process for deciding where to spend the funding</a:t>
          </a:r>
        </a:p>
      </dsp:txBody>
      <dsp:txXfrm>
        <a:off x="38737" y="3458406"/>
        <a:ext cx="5613950" cy="716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2CDB4-2B01-4FB9-9CD3-888C6DCF2358}">
      <dsp:nvSpPr>
        <dsp:cNvPr id="0" name=""/>
        <dsp:cNvSpPr/>
      </dsp:nvSpPr>
      <dsp:spPr>
        <a:xfrm rot="5400000">
          <a:off x="-209569" y="210828"/>
          <a:ext cx="1397133" cy="977993"/>
        </a:xfrm>
        <a:prstGeom prst="chevron">
          <a:avLst/>
        </a:prstGeom>
        <a:solidFill>
          <a:srgbClr val="C55A1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Prevention:</a:t>
          </a:r>
        </a:p>
      </dsp:txBody>
      <dsp:txXfrm rot="-5400000">
        <a:off x="2" y="490255"/>
        <a:ext cx="977993" cy="419140"/>
      </dsp:txXfrm>
    </dsp:sp>
    <dsp:sp modelId="{AE10B7EE-CB10-4860-8F09-5867254F172B}">
      <dsp:nvSpPr>
        <dsp:cNvPr id="0" name=""/>
        <dsp:cNvSpPr/>
      </dsp:nvSpPr>
      <dsp:spPr>
        <a:xfrm rot="5400000">
          <a:off x="5636975" y="-4657724"/>
          <a:ext cx="908136" cy="10226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$1.5M over 2 years to support youth serving organizations working with Peter </a:t>
          </a:r>
          <a:r>
            <a:rPr lang="en-US" sz="1800" kern="1200" dirty="0" err="1">
              <a:solidFill>
                <a:schemeClr val="tx1"/>
              </a:solidFill>
            </a:rPr>
            <a:t>Alfond</a:t>
          </a:r>
          <a:r>
            <a:rPr lang="en-US" sz="1800" kern="1200" dirty="0">
              <a:solidFill>
                <a:schemeClr val="tx1"/>
              </a:solidFill>
            </a:rPr>
            <a:t> Foundation’s </a:t>
          </a:r>
          <a:r>
            <a:rPr lang="en-US" sz="1800" i="1" kern="1200" dirty="0">
              <a:solidFill>
                <a:schemeClr val="tx1"/>
              </a:solidFill>
            </a:rPr>
            <a:t>Peer Learning Cohort 2.0 </a:t>
          </a:r>
          <a:r>
            <a:rPr lang="en-US" sz="1800" kern="1200" dirty="0">
              <a:solidFill>
                <a:schemeClr val="tx1"/>
              </a:solidFill>
            </a:rPr>
            <a:t>and Maine Youth Action Network’s </a:t>
          </a:r>
          <a:r>
            <a:rPr lang="en-US" sz="1800" i="1" kern="1200" dirty="0">
              <a:solidFill>
                <a:schemeClr val="tx1"/>
              </a:solidFill>
            </a:rPr>
            <a:t>Maine Youth Leadership and Development Council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$1.4M over 2 years to provide flexible funded to families involved in Whole Family Services</a:t>
          </a:r>
        </a:p>
      </dsp:txBody>
      <dsp:txXfrm rot="-5400000">
        <a:off x="977993" y="45590"/>
        <a:ext cx="10181769" cy="819472"/>
      </dsp:txXfrm>
    </dsp:sp>
    <dsp:sp modelId="{F043E656-5BE3-4165-814C-5E77C6B5BD17}">
      <dsp:nvSpPr>
        <dsp:cNvPr id="0" name=""/>
        <dsp:cNvSpPr/>
      </dsp:nvSpPr>
      <dsp:spPr>
        <a:xfrm rot="5400000">
          <a:off x="-209569" y="1462793"/>
          <a:ext cx="1397133" cy="977993"/>
        </a:xfrm>
        <a:prstGeom prst="chevron">
          <a:avLst/>
        </a:prstGeom>
        <a:solidFill>
          <a:srgbClr val="548235"/>
        </a:solidFill>
        <a:ln w="12700" cap="flat" cmpd="sng" algn="ctr">
          <a:solidFill>
            <a:srgbClr val="5482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Harm Reduction:</a:t>
          </a:r>
        </a:p>
      </dsp:txBody>
      <dsp:txXfrm rot="-5400000">
        <a:off x="2" y="1742220"/>
        <a:ext cx="977993" cy="419140"/>
      </dsp:txXfrm>
    </dsp:sp>
    <dsp:sp modelId="{8496E8C2-4D4A-4FD6-A75A-3D76F3256DF2}">
      <dsp:nvSpPr>
        <dsp:cNvPr id="0" name=""/>
        <dsp:cNvSpPr/>
      </dsp:nvSpPr>
      <dsp:spPr>
        <a:xfrm rot="5400000">
          <a:off x="5636975" y="-3405758"/>
          <a:ext cx="908136" cy="10226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482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$1.35M over 2 years for 17 </a:t>
          </a:r>
          <a:r>
            <a:rPr lang="en-US" sz="1800" kern="1200">
              <a:solidFill>
                <a:schemeClr val="tx1"/>
              </a:solidFill>
            </a:rPr>
            <a:t>current SSPs </a:t>
          </a:r>
          <a:r>
            <a:rPr lang="en-US" sz="1800" kern="1200" dirty="0">
              <a:solidFill>
                <a:schemeClr val="tx1"/>
              </a:solidFill>
            </a:rPr>
            <a:t>and adding an additional SSP site in YR2</a:t>
          </a:r>
        </a:p>
      </dsp:txBody>
      <dsp:txXfrm rot="-5400000">
        <a:off x="977993" y="1297556"/>
        <a:ext cx="10181769" cy="819472"/>
      </dsp:txXfrm>
    </dsp:sp>
    <dsp:sp modelId="{C3091776-D7F0-433D-9C37-0C6423B99663}">
      <dsp:nvSpPr>
        <dsp:cNvPr id="0" name=""/>
        <dsp:cNvSpPr/>
      </dsp:nvSpPr>
      <dsp:spPr>
        <a:xfrm rot="5400000">
          <a:off x="-209569" y="2714759"/>
          <a:ext cx="1397133" cy="977993"/>
        </a:xfrm>
        <a:prstGeom prst="chevron">
          <a:avLst/>
        </a:prstGeom>
        <a:solidFill>
          <a:srgbClr val="D0AC7B"/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Treatment:</a:t>
          </a:r>
        </a:p>
      </dsp:txBody>
      <dsp:txXfrm rot="-5400000">
        <a:off x="2" y="2994186"/>
        <a:ext cx="977993" cy="419140"/>
      </dsp:txXfrm>
    </dsp:sp>
    <dsp:sp modelId="{88AF4673-2DD8-400D-ABC8-CF23137B184E}">
      <dsp:nvSpPr>
        <dsp:cNvPr id="0" name=""/>
        <dsp:cNvSpPr/>
      </dsp:nvSpPr>
      <dsp:spPr>
        <a:xfrm rot="5400000">
          <a:off x="5636975" y="-2153792"/>
          <a:ext cx="908136" cy="10226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$3M for detox centers with at least 10 beds in Androscoggin and Franklin County</a:t>
          </a:r>
        </a:p>
      </dsp:txBody>
      <dsp:txXfrm rot="-5400000">
        <a:off x="977993" y="2549522"/>
        <a:ext cx="10181769" cy="819472"/>
      </dsp:txXfrm>
    </dsp:sp>
    <dsp:sp modelId="{F6BF29AC-5E4D-4409-88A2-D3D75A7D3EBF}">
      <dsp:nvSpPr>
        <dsp:cNvPr id="0" name=""/>
        <dsp:cNvSpPr/>
      </dsp:nvSpPr>
      <dsp:spPr>
        <a:xfrm rot="5400000">
          <a:off x="-209569" y="3966725"/>
          <a:ext cx="1397133" cy="977993"/>
        </a:xfrm>
        <a:prstGeom prst="chevron">
          <a:avLst/>
        </a:prstGeom>
        <a:solidFill>
          <a:srgbClr val="2F5597"/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Recovery:</a:t>
          </a:r>
        </a:p>
      </dsp:txBody>
      <dsp:txXfrm rot="-5400000">
        <a:off x="2" y="4246152"/>
        <a:ext cx="977993" cy="419140"/>
      </dsp:txXfrm>
    </dsp:sp>
    <dsp:sp modelId="{D4D90F5D-6AD1-4AF4-84F2-2E85D7CFBDB6}">
      <dsp:nvSpPr>
        <dsp:cNvPr id="0" name=""/>
        <dsp:cNvSpPr/>
      </dsp:nvSpPr>
      <dsp:spPr>
        <a:xfrm rot="5400000">
          <a:off x="5636975" y="-901826"/>
          <a:ext cx="908136" cy="10226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tx1"/>
              </a:solidFill>
            </a:rPr>
            <a:t>$350K over 2 years for a new Recovery Community Center in Piscataquis County, includes funding for operating and acquisition of a building</a:t>
          </a:r>
        </a:p>
      </dsp:txBody>
      <dsp:txXfrm rot="-5400000">
        <a:off x="977993" y="3801488"/>
        <a:ext cx="10181769" cy="8194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416B6-4D45-460C-A3F0-EED4F453B0C9}">
      <dsp:nvSpPr>
        <dsp:cNvPr id="0" name=""/>
        <dsp:cNvSpPr/>
      </dsp:nvSpPr>
      <dsp:spPr>
        <a:xfrm>
          <a:off x="3141" y="210028"/>
          <a:ext cx="3063322" cy="604800"/>
        </a:xfrm>
        <a:prstGeom prst="rect">
          <a:avLst/>
        </a:prstGeom>
        <a:solidFill>
          <a:srgbClr val="2F5597"/>
        </a:solidFill>
        <a:ln w="38100" cap="flat" cmpd="sng" algn="ctr">
          <a:solidFill>
            <a:srgbClr val="2F5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effectLst/>
            </a:rPr>
            <a:t>Coordination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3141" y="210028"/>
        <a:ext cx="3063322" cy="604800"/>
      </dsp:txXfrm>
    </dsp:sp>
    <dsp:sp modelId="{2110DC72-034C-40A2-95F1-D81F61056A9D}">
      <dsp:nvSpPr>
        <dsp:cNvPr id="0" name=""/>
        <dsp:cNvSpPr/>
      </dsp:nvSpPr>
      <dsp:spPr>
        <a:xfrm>
          <a:off x="3141" y="814828"/>
          <a:ext cx="3063322" cy="3631635"/>
        </a:xfrm>
        <a:prstGeom prst="rect">
          <a:avLst/>
        </a:prstGeom>
        <a:noFill/>
        <a:ln w="38100" cap="flat" cmpd="sng" algn="ctr">
          <a:solidFill>
            <a:srgbClr val="2F5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effectLst/>
            </a:rPr>
            <a:t> Support capacity building &amp; coordination of acute overdose response and follow up efforts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effectLst/>
            </a:rPr>
            <a:t> Support coordination of municipal opioid settlement spending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effectLst/>
            </a:rPr>
            <a:t>Support data collection, analysis, and sharing</a:t>
          </a:r>
          <a:endParaRPr lang="en-US" sz="2100" kern="1200" dirty="0">
            <a:effectLst/>
            <a:latin typeface="Arial" panose="020B0604020202020204" pitchFamily="34" charset="0"/>
            <a:ea typeface="Arial" panose="020B0604020202020204" pitchFamily="34" charset="0"/>
          </a:endParaRPr>
        </a:p>
      </dsp:txBody>
      <dsp:txXfrm>
        <a:off x="3141" y="814828"/>
        <a:ext cx="3063322" cy="3631635"/>
      </dsp:txXfrm>
    </dsp:sp>
    <dsp:sp modelId="{118E86B2-D65B-498D-ACF9-CDF839E5A84A}">
      <dsp:nvSpPr>
        <dsp:cNvPr id="0" name=""/>
        <dsp:cNvSpPr/>
      </dsp:nvSpPr>
      <dsp:spPr>
        <a:xfrm>
          <a:off x="3495330" y="210028"/>
          <a:ext cx="3063322" cy="604800"/>
        </a:xfrm>
        <a:prstGeom prst="rect">
          <a:avLst/>
        </a:prstGeom>
        <a:solidFill>
          <a:srgbClr val="2F5597"/>
        </a:solidFill>
        <a:ln w="38100" cap="flat" cmpd="sng" algn="ctr">
          <a:solidFill>
            <a:srgbClr val="2F5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Interventions</a:t>
          </a:r>
        </a:p>
      </dsp:txBody>
      <dsp:txXfrm>
        <a:off x="3495330" y="210028"/>
        <a:ext cx="3063322" cy="604800"/>
      </dsp:txXfrm>
    </dsp:sp>
    <dsp:sp modelId="{D7C78E53-550F-40DE-BFC1-377A8F492F02}">
      <dsp:nvSpPr>
        <dsp:cNvPr id="0" name=""/>
        <dsp:cNvSpPr/>
      </dsp:nvSpPr>
      <dsp:spPr>
        <a:xfrm>
          <a:off x="3495330" y="814828"/>
          <a:ext cx="3063322" cy="3631635"/>
        </a:xfrm>
        <a:prstGeom prst="rect">
          <a:avLst/>
        </a:prstGeom>
        <a:noFill/>
        <a:ln w="38100" cap="flat" cmpd="sng" algn="ctr">
          <a:solidFill>
            <a:srgbClr val="2F5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Support services for Housing First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 Increase # of detox beds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Invest in innovations in treatment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Increase youth treatment options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Coordination of SUD services</a:t>
          </a:r>
        </a:p>
      </dsp:txBody>
      <dsp:txXfrm>
        <a:off x="3495330" y="814828"/>
        <a:ext cx="3063322" cy="3631635"/>
      </dsp:txXfrm>
    </dsp:sp>
    <dsp:sp modelId="{650B4AD7-590B-42DF-AF4F-DC7F3FC4B5A2}">
      <dsp:nvSpPr>
        <dsp:cNvPr id="0" name=""/>
        <dsp:cNvSpPr/>
      </dsp:nvSpPr>
      <dsp:spPr>
        <a:xfrm>
          <a:off x="6987518" y="210028"/>
          <a:ext cx="3063322" cy="604800"/>
        </a:xfrm>
        <a:prstGeom prst="rect">
          <a:avLst/>
        </a:prstGeom>
        <a:solidFill>
          <a:srgbClr val="2F5597"/>
        </a:solidFill>
        <a:ln w="38100" cap="flat" cmpd="sng" algn="ctr">
          <a:solidFill>
            <a:srgbClr val="2F5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Prevention</a:t>
          </a:r>
        </a:p>
      </dsp:txBody>
      <dsp:txXfrm>
        <a:off x="6987518" y="210028"/>
        <a:ext cx="3063322" cy="604800"/>
      </dsp:txXfrm>
    </dsp:sp>
    <dsp:sp modelId="{CA6A061A-6F4D-4F20-B822-E52655896047}">
      <dsp:nvSpPr>
        <dsp:cNvPr id="0" name=""/>
        <dsp:cNvSpPr/>
      </dsp:nvSpPr>
      <dsp:spPr>
        <a:xfrm>
          <a:off x="6987518" y="814828"/>
          <a:ext cx="3063322" cy="3631635"/>
        </a:xfrm>
        <a:prstGeom prst="rect">
          <a:avLst/>
        </a:prstGeom>
        <a:noFill/>
        <a:ln w="38100" cap="flat" cmpd="sng" algn="ctr">
          <a:solidFill>
            <a:srgbClr val="2F55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Facilitate community-led process for Building Community Resilience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Invest in whole family, two generation programming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Increase early interventions for youth &amp; families impacted by OUD and SUD</a:t>
          </a:r>
        </a:p>
      </dsp:txBody>
      <dsp:txXfrm>
        <a:off x="6987518" y="814828"/>
        <a:ext cx="3063322" cy="3631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B4AD7-590B-42DF-AF4F-DC7F3FC4B5A2}">
      <dsp:nvSpPr>
        <dsp:cNvPr id="0" name=""/>
        <dsp:cNvSpPr/>
      </dsp:nvSpPr>
      <dsp:spPr>
        <a:xfrm>
          <a:off x="0" y="243979"/>
          <a:ext cx="3389168" cy="576000"/>
        </a:xfrm>
        <a:prstGeom prst="rect">
          <a:avLst/>
        </a:prstGeom>
        <a:solidFill>
          <a:srgbClr val="548235"/>
        </a:solidFill>
        <a:ln w="38100" cap="flat" cmpd="sng" algn="ctr">
          <a:solidFill>
            <a:srgbClr val="5482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Prevention</a:t>
          </a:r>
        </a:p>
      </dsp:txBody>
      <dsp:txXfrm>
        <a:off x="0" y="243979"/>
        <a:ext cx="3389168" cy="576000"/>
      </dsp:txXfrm>
    </dsp:sp>
    <dsp:sp modelId="{CA6A061A-6F4D-4F20-B822-E52655896047}">
      <dsp:nvSpPr>
        <dsp:cNvPr id="0" name=""/>
        <dsp:cNvSpPr/>
      </dsp:nvSpPr>
      <dsp:spPr>
        <a:xfrm>
          <a:off x="0" y="819979"/>
          <a:ext cx="3389168" cy="3952799"/>
        </a:xfrm>
        <a:prstGeom prst="rect">
          <a:avLst/>
        </a:prstGeom>
        <a:solidFill>
          <a:schemeClr val="bg1">
            <a:alpha val="90000"/>
          </a:schemeClr>
        </a:solidFill>
        <a:ln w="38100" cap="flat" cmpd="sng" algn="ctr">
          <a:solidFill>
            <a:srgbClr val="5482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Listened to advocates for youth on how to create better systems of support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Held key informant interviews with people across Cumberland County who are working with young people &amp; families that have been impacted by SUD and OUD, to develop a prevention/early intervention strategy for youth. </a:t>
          </a:r>
        </a:p>
      </dsp:txBody>
      <dsp:txXfrm>
        <a:off x="0" y="819979"/>
        <a:ext cx="3389168" cy="395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70684-3EFF-493D-875E-3F6719607B6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C8F48-A9C6-44E4-8F8E-D3475CE2F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1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2FC90-2A2E-4014-8FF5-EC73086D0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858AF-FA17-4C1F-B7D1-217AE462B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B00B-D905-4251-BE70-14F4465D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D50-8009-493B-9361-7001C582A0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6DAC4-743B-491B-82B6-8605B3BF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02F5-9E90-44E8-B358-A6206462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A284-C7DE-46B3-BF6E-9060D529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5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1467-D670-40BA-833F-CAD28923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7B66D-D57D-46F6-B6B2-969259941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4F42B-F322-47A3-9FBC-14DCA83E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D50-8009-493B-9361-7001C582A0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1363C-9BF0-45B4-9A0F-D22BDC9C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3DCE5-DD12-4E94-8659-8992D1FE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A284-C7DE-46B3-BF6E-9060D529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3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F40817-AFF7-4AF9-834F-015F0ABBF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CDB8C-96AC-41E1-B9FC-193FEB51E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1CF20-65B6-4541-9DB0-4D7EF9BB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D50-8009-493B-9361-7001C582A0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92889-FD37-4378-89F3-B09BDBBF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8A27C-4A90-45E6-AAED-53A91593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A284-C7DE-46B3-BF6E-9060D529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39ED-D79C-4A7E-9292-4F8951F1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70B-3192-4474-B618-1FA827296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0080-F7BB-4B33-8561-167565B7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D50-8009-493B-9361-7001C582A0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750B1-70F9-4CA8-8856-7D9FFD25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B0487-8C26-46E0-BEA5-5634FDA0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A284-C7DE-46B3-BF6E-9060D529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EF97-2199-4B50-83AC-D10A6837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6359E-780A-4BFA-B602-8016546D4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45B36-57F0-4E17-BCF9-DDBF6971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D50-8009-493B-9361-7001C582A0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34C2-7DBC-4A97-A823-6400F2E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97508-52B8-4C23-B17D-8D98E6FA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A284-C7DE-46B3-BF6E-9060D529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7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3B0A-F9DC-44AB-9DDC-A1C34D7F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0321F-2DFC-48D1-B38D-45FC46AB9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69CA6-6C91-4CCD-92CF-9654FA714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FE9CE-1E09-45E9-A397-096D071B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D50-8009-493B-9361-7001C582A0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B8327-48FC-4C90-9A7F-225E5FFE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31FE3-AA75-4AB5-9089-F3681F7D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A284-C7DE-46B3-BF6E-9060D529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0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140B-AE6F-4820-9FED-BBC322FD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E86C7-0028-47E3-95E8-8534B8D64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46EA3-C698-43E0-A25C-882788C41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49D15-248E-44BA-A487-3CFE0E6D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24CAB-B299-429B-A3F5-05074652A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0903F-8EBE-4B56-A01B-7E5BB7E9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D50-8009-493B-9361-7001C582A0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7498E-1D66-4F46-94F7-BBB486A6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F44CC-E6AF-4D7A-A4AC-0A86A255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A284-C7DE-46B3-BF6E-9060D529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2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5D60-82DB-46BB-90F8-CFC7C802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3600E-671D-490D-ACF4-F5CCC3DD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D50-8009-493B-9361-7001C582A0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A8C47-CA18-4D71-A135-0749393F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26DAB-0EAB-4FF8-8039-192724D3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A284-C7DE-46B3-BF6E-9060D529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4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33DC2-5EBF-4162-8F3B-A21BED5E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D50-8009-493B-9361-7001C582A0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25891-19DB-42CC-B7D1-9E2C626B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80A44-8315-43F6-ACB0-F214131C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A284-C7DE-46B3-BF6E-9060D529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1BA9-257A-4493-93AC-2C1A9CEC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44E95-A88D-43BF-9BAE-F5CD3215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939F9-2894-4FE0-8CF4-1B9E445D2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6B428-431B-446A-A91E-06B78E04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D50-8009-493B-9361-7001C582A0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19387-56D0-4843-AD60-19007AAC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BBCD7-C691-4C47-A369-77FB654F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A284-C7DE-46B3-BF6E-9060D529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75CC-8B6D-4406-B232-2E038716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74495-9EC0-429D-A58F-A1B9D526B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CA91B-E6AE-49A4-AE09-51F6EFFF4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6A71A-7F9B-4323-BB89-37AFAFA9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D50-8009-493B-9361-7001C582A0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2B28F-85F6-4BCC-A0E9-10874D76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2BF38-4445-41C4-B6F9-AFA8FB90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A284-C7DE-46B3-BF6E-9060D529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0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933CD-CA65-44AE-8590-E6682A84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4BED6-4954-4917-ACFC-642152CB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7F841-1C83-448E-88A0-063C2241E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68D50-8009-493B-9361-7001C582A08A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38F9B-C9C0-4A3E-A5A9-80F39AA1E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E7BA8-D856-43F4-9F1A-C745B254C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A284-C7DE-46B3-BF6E-9060D529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AB91350-0336-4B75-940B-8774805EC45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61522" y="4906410"/>
            <a:ext cx="7182678" cy="752058"/>
          </a:xfrm>
        </p:spPr>
        <p:txBody>
          <a:bodyPr>
            <a:normAutofit lnSpcReduction="1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Liz Blackwell-Moore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MPH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Director, Cumberland County Public Health Department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E5D11B54-62C4-443C-A178-82A4ADB32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C55A11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en-US" dirty="0"/>
              <a:t>The Opioid Settlement Funds &amp; JJAG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D1BF74-14B4-46F5-BBB0-0E8A4EFD4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21995"/>
            <a:ext cx="2113722" cy="21137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A718753-D46C-41F3-B476-A8538FEABD9F}"/>
              </a:ext>
            </a:extLst>
          </p:cNvPr>
          <p:cNvGrpSpPr/>
          <p:nvPr/>
        </p:nvGrpSpPr>
        <p:grpSpPr>
          <a:xfrm>
            <a:off x="0" y="6122502"/>
            <a:ext cx="12205252" cy="735498"/>
            <a:chOff x="0" y="6122502"/>
            <a:chExt cx="12205252" cy="7354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522A0E-1B7B-4233-AE6B-2F40B4419049}"/>
                </a:ext>
              </a:extLst>
            </p:cNvPr>
            <p:cNvSpPr/>
            <p:nvPr/>
          </p:nvSpPr>
          <p:spPr>
            <a:xfrm>
              <a:off x="0" y="6188765"/>
              <a:ext cx="12205252" cy="6692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8B1A7B-7DB0-4B94-A04E-C1D0766BDFF7}"/>
                </a:ext>
              </a:extLst>
            </p:cNvPr>
            <p:cNvSpPr/>
            <p:nvPr/>
          </p:nvSpPr>
          <p:spPr>
            <a:xfrm>
              <a:off x="0" y="6122502"/>
              <a:ext cx="12192000" cy="710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1798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1EE8428A-26BD-4A98-8A65-A93E04A95929}"/>
              </a:ext>
            </a:extLst>
          </p:cNvPr>
          <p:cNvSpPr/>
          <p:nvPr/>
        </p:nvSpPr>
        <p:spPr>
          <a:xfrm>
            <a:off x="556591" y="289944"/>
            <a:ext cx="10797209" cy="110959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0AC7B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u="none" strike="noStrike" kern="1200" cap="none" spc="0" baseline="0" dirty="0">
                <a:uFillTx/>
                <a:latin typeface="+mj-lt"/>
              </a:rPr>
              <a:t>Subdivisions- </a:t>
            </a:r>
            <a:r>
              <a:rPr lang="en-US" sz="4000" i="1" u="none" strike="noStrike" kern="1200" cap="none" spc="0" baseline="0" dirty="0">
                <a:uFillTx/>
                <a:latin typeface="+mj-lt"/>
              </a:rPr>
              <a:t>Some Example Projects  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4F8175B6-D1EB-4DE5-92DE-47CFEB491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7005" y="1623384"/>
            <a:ext cx="3606307" cy="460545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24175730-AD8A-41F4-B575-3756C15C53E2}"/>
              </a:ext>
            </a:extLst>
          </p:cNvPr>
          <p:cNvGrpSpPr/>
          <p:nvPr/>
        </p:nvGrpSpPr>
        <p:grpSpPr>
          <a:xfrm>
            <a:off x="132520" y="1539524"/>
            <a:ext cx="5579167" cy="2010205"/>
            <a:chOff x="132520" y="1539524"/>
            <a:chExt cx="5579167" cy="201020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DDE2ED-E590-4DF9-BBDD-CE99734D9D9D}"/>
                </a:ext>
              </a:extLst>
            </p:cNvPr>
            <p:cNvSpPr txBox="1"/>
            <p:nvPr/>
          </p:nvSpPr>
          <p:spPr>
            <a:xfrm>
              <a:off x="132520" y="1539524"/>
              <a:ext cx="4969565" cy="646331"/>
            </a:xfrm>
            <a:prstGeom prst="rect">
              <a:avLst/>
            </a:prstGeom>
            <a:noFill/>
            <a:ln w="38100">
              <a:solidFill>
                <a:srgbClr val="2F5597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Somerset County- $250K- $200K for grant match </a:t>
              </a:r>
              <a:r>
                <a:rPr lang="en-US" dirty="0" err="1"/>
                <a:t>Sublocade</a:t>
              </a:r>
              <a:r>
                <a:rPr lang="en-US" dirty="0"/>
                <a:t> in Jail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05D76E7-249A-4116-BE03-205651B89EE3}"/>
                </a:ext>
              </a:extLst>
            </p:cNvPr>
            <p:cNvCxnSpPr>
              <a:stCxn id="27" idx="3"/>
            </p:cNvCxnSpPr>
            <p:nvPr/>
          </p:nvCxnSpPr>
          <p:spPr>
            <a:xfrm>
              <a:off x="5102085" y="1862690"/>
              <a:ext cx="609602" cy="16870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907DFCE-96CE-4CA3-A680-D2114053ABA5}"/>
              </a:ext>
            </a:extLst>
          </p:cNvPr>
          <p:cNvGrpSpPr/>
          <p:nvPr/>
        </p:nvGrpSpPr>
        <p:grpSpPr>
          <a:xfrm>
            <a:off x="132521" y="2339097"/>
            <a:ext cx="5168552" cy="1808833"/>
            <a:chOff x="132521" y="2339097"/>
            <a:chExt cx="5168552" cy="18088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A08C72-2BFD-4D3A-B9CF-D4D3D0607F09}"/>
                </a:ext>
              </a:extLst>
            </p:cNvPr>
            <p:cNvSpPr txBox="1"/>
            <p:nvPr/>
          </p:nvSpPr>
          <p:spPr>
            <a:xfrm>
              <a:off x="132521" y="2339097"/>
              <a:ext cx="4969565" cy="646331"/>
            </a:xfrm>
            <a:prstGeom prst="rect">
              <a:avLst/>
            </a:prstGeom>
            <a:noFill/>
            <a:ln w="38100">
              <a:solidFill>
                <a:srgbClr val="54823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Franklin County-$190K- open RFP $10K for 2 recovery coaches at Kennebec Behavioral Health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4E5123F-7F61-4CB7-9BD6-798BA54FA76D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5102086" y="2662263"/>
              <a:ext cx="198987" cy="1485667"/>
            </a:xfrm>
            <a:prstGeom prst="line">
              <a:avLst/>
            </a:prstGeom>
            <a:ln w="28575"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93904C9-0891-4E4C-B98E-D2205866C77A}"/>
              </a:ext>
            </a:extLst>
          </p:cNvPr>
          <p:cNvGrpSpPr/>
          <p:nvPr/>
        </p:nvGrpSpPr>
        <p:grpSpPr>
          <a:xfrm>
            <a:off x="132521" y="3132704"/>
            <a:ext cx="5396843" cy="1955911"/>
            <a:chOff x="132521" y="3132704"/>
            <a:chExt cx="5396843" cy="19559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C39C42-80A3-4D51-86CC-323F899E1891}"/>
                </a:ext>
              </a:extLst>
            </p:cNvPr>
            <p:cNvSpPr txBox="1"/>
            <p:nvPr/>
          </p:nvSpPr>
          <p:spPr>
            <a:xfrm>
              <a:off x="132521" y="3132704"/>
              <a:ext cx="4545494" cy="646331"/>
            </a:xfrm>
            <a:prstGeom prst="rect">
              <a:avLst/>
            </a:prstGeom>
            <a:noFill/>
            <a:ln w="38100">
              <a:solidFill>
                <a:srgbClr val="C55A1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Lewiston- $400K- $200K for vehicles for Project Support You and 2 counselors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ED12D2-AC2B-4C95-A9CA-DCD223865B38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4678015" y="3455870"/>
              <a:ext cx="851349" cy="1632745"/>
            </a:xfrm>
            <a:prstGeom prst="line">
              <a:avLst/>
            </a:prstGeom>
            <a:ln w="28575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315EEDF-33AA-4695-BEBE-8E4B4EF0D91A}"/>
              </a:ext>
            </a:extLst>
          </p:cNvPr>
          <p:cNvGrpSpPr/>
          <p:nvPr/>
        </p:nvGrpSpPr>
        <p:grpSpPr>
          <a:xfrm>
            <a:off x="132522" y="3926113"/>
            <a:ext cx="5274364" cy="2862322"/>
            <a:chOff x="132522" y="3926113"/>
            <a:chExt cx="5274364" cy="286232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EC22A4-FF98-4D9F-8256-C78F54740C99}"/>
                </a:ext>
              </a:extLst>
            </p:cNvPr>
            <p:cNvSpPr txBox="1"/>
            <p:nvPr/>
          </p:nvSpPr>
          <p:spPr>
            <a:xfrm>
              <a:off x="132522" y="3926113"/>
              <a:ext cx="4545495" cy="2862322"/>
            </a:xfrm>
            <a:prstGeom prst="rect">
              <a:avLst/>
            </a:prstGeom>
            <a:noFill/>
            <a:ln w="38100">
              <a:solidFill>
                <a:srgbClr val="2F5597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South Portland-$215K- BH Liaison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Westbrook- $150K- flexible funding for people in crisis/homelessness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Windham- $18K- Prevention Coalition/young people most impacted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Standish-$6K- merged funding with </a:t>
              </a:r>
              <a:r>
                <a:rPr lang="en-US" dirty="0" err="1"/>
                <a:t>Cumb</a:t>
              </a:r>
              <a:r>
                <a:rPr lang="en-US" dirty="0"/>
                <a:t>. Co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Scarborough-$131K- HOME team (Homelessness Support)</a:t>
              </a:r>
            </a:p>
            <a:p>
              <a:r>
                <a:rPr lang="en-US" dirty="0"/>
                <a:t>Portland-$700K-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907E9DD-116B-4DD7-B9DC-11D41D94D6F1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>
              <a:off x="4678017" y="5357274"/>
              <a:ext cx="728869" cy="82040"/>
            </a:xfrm>
            <a:prstGeom prst="line">
              <a:avLst/>
            </a:prstGeom>
            <a:ln w="28575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8FFAF39-EDF8-4EA0-A4CA-4014953EF28D}"/>
              </a:ext>
            </a:extLst>
          </p:cNvPr>
          <p:cNvGrpSpPr/>
          <p:nvPr/>
        </p:nvGrpSpPr>
        <p:grpSpPr>
          <a:xfrm>
            <a:off x="7156171" y="1560748"/>
            <a:ext cx="4903307" cy="923330"/>
            <a:chOff x="7156171" y="1560748"/>
            <a:chExt cx="4903307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F98138-FF86-4806-99F3-A696D9C714E2}"/>
                </a:ext>
              </a:extLst>
            </p:cNvPr>
            <p:cNvSpPr txBox="1"/>
            <p:nvPr/>
          </p:nvSpPr>
          <p:spPr>
            <a:xfrm>
              <a:off x="8189843" y="1560748"/>
              <a:ext cx="3869635" cy="923330"/>
            </a:xfrm>
            <a:prstGeom prst="rect">
              <a:avLst/>
            </a:prstGeom>
            <a:noFill/>
            <a:ln w="38100">
              <a:solidFill>
                <a:srgbClr val="C55A1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Aroostook County $400K- Wants to work with MRC to leverage funds.  Looking for guidance from MRC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45F88AB-E4CE-49DE-84EF-2A1017F5C48D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>
              <a:off x="7156171" y="2022413"/>
              <a:ext cx="1033672" cy="316684"/>
            </a:xfrm>
            <a:prstGeom prst="line">
              <a:avLst/>
            </a:prstGeom>
            <a:ln w="28575">
              <a:solidFill>
                <a:srgbClr val="B43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4400225-DBAA-42E0-98B4-11A44AC177EF}"/>
              </a:ext>
            </a:extLst>
          </p:cNvPr>
          <p:cNvGrpSpPr/>
          <p:nvPr/>
        </p:nvGrpSpPr>
        <p:grpSpPr>
          <a:xfrm>
            <a:off x="6662638" y="2609254"/>
            <a:ext cx="5396840" cy="1662988"/>
            <a:chOff x="6662638" y="2609254"/>
            <a:chExt cx="5396840" cy="16629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6DC0E7-0A2C-4238-B864-C1BE6FD5F8A3}"/>
                </a:ext>
              </a:extLst>
            </p:cNvPr>
            <p:cNvSpPr txBox="1"/>
            <p:nvPr/>
          </p:nvSpPr>
          <p:spPr>
            <a:xfrm>
              <a:off x="8483312" y="2609254"/>
              <a:ext cx="3576166" cy="923330"/>
            </a:xfrm>
            <a:prstGeom prst="rect">
              <a:avLst/>
            </a:prstGeom>
            <a:noFill/>
            <a:ln w="38100">
              <a:solidFill>
                <a:srgbClr val="D0AC7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Bangor-$500K- $30K for needle clean-up program. Waiting for new PH Director to make more decisions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713DB18-1749-4C08-B9FD-796E79AD8B53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6662638" y="3070919"/>
              <a:ext cx="1820674" cy="1201323"/>
            </a:xfrm>
            <a:prstGeom prst="line">
              <a:avLst/>
            </a:prstGeom>
            <a:ln w="28575">
              <a:solidFill>
                <a:srgbClr val="D0AC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3C6035E-E78B-44D8-8D50-1DD6B9F20613}"/>
              </a:ext>
            </a:extLst>
          </p:cNvPr>
          <p:cNvGrpSpPr/>
          <p:nvPr/>
        </p:nvGrpSpPr>
        <p:grpSpPr>
          <a:xfrm>
            <a:off x="6334539" y="3684988"/>
            <a:ext cx="5761382" cy="1754326"/>
            <a:chOff x="6334539" y="3684988"/>
            <a:chExt cx="5761382" cy="175432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0A965E-E365-4216-9065-136873CB7C85}"/>
                </a:ext>
              </a:extLst>
            </p:cNvPr>
            <p:cNvSpPr txBox="1"/>
            <p:nvPr/>
          </p:nvSpPr>
          <p:spPr>
            <a:xfrm>
              <a:off x="8483312" y="3684988"/>
              <a:ext cx="3612609" cy="1754326"/>
            </a:xfrm>
            <a:prstGeom prst="rect">
              <a:avLst/>
            </a:prstGeom>
            <a:noFill/>
            <a:ln w="38100">
              <a:solidFill>
                <a:srgbClr val="548235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Sagadahoc County- $140K-$37K to BH Liaison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Knox County- $200K- MAT, recovery &amp; reentry supports in jail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Rockland- $60K- BH Liaison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ACE7E3-A4C9-42F1-89D9-AF706733E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4539" y="4562152"/>
              <a:ext cx="2148773" cy="296931"/>
            </a:xfrm>
            <a:prstGeom prst="line">
              <a:avLst/>
            </a:prstGeom>
            <a:ln w="28575"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591527F-9E1C-42D7-A192-214D0F6A2802}"/>
              </a:ext>
            </a:extLst>
          </p:cNvPr>
          <p:cNvGrpSpPr/>
          <p:nvPr/>
        </p:nvGrpSpPr>
        <p:grpSpPr>
          <a:xfrm>
            <a:off x="5088830" y="5524029"/>
            <a:ext cx="6897655" cy="1200329"/>
            <a:chOff x="5088830" y="5524029"/>
            <a:chExt cx="6897655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88F5CC-DF2B-4CB9-9621-5B8BABF00AE0}"/>
                </a:ext>
              </a:extLst>
            </p:cNvPr>
            <p:cNvSpPr txBox="1"/>
            <p:nvPr/>
          </p:nvSpPr>
          <p:spPr>
            <a:xfrm>
              <a:off x="6700790" y="5524029"/>
              <a:ext cx="5285695" cy="1200329"/>
            </a:xfrm>
            <a:prstGeom prst="rect">
              <a:avLst/>
            </a:prstGeom>
            <a:noFill/>
            <a:ln w="38100">
              <a:solidFill>
                <a:srgbClr val="B435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Kennebunk-$21K- $3K to Pine Tree Institute for recovery, BH Liaison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Sanford-$200K- BH Liaison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Saco-$30K- Narcotic testing device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A6AD7D2-26AA-449D-82D4-8B24BD56E6AF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5088830" y="5874894"/>
              <a:ext cx="1611960" cy="249300"/>
            </a:xfrm>
            <a:prstGeom prst="line">
              <a:avLst/>
            </a:prstGeom>
            <a:ln w="28575">
              <a:solidFill>
                <a:srgbClr val="B43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781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D7F9D7E8-0D3C-474A-A5F4-79FC8316796C}"/>
              </a:ext>
            </a:extLst>
          </p:cNvPr>
          <p:cNvSpPr/>
          <p:nvPr/>
        </p:nvSpPr>
        <p:spPr>
          <a:xfrm>
            <a:off x="556591" y="289944"/>
            <a:ext cx="10797209" cy="110959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0AC7B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i="1" u="none" strike="noStrike" kern="1200" cap="none" spc="0" baseline="0" dirty="0">
                <a:uFillTx/>
                <a:latin typeface="+mj-lt"/>
              </a:rPr>
              <a:t>       Cumberland County Public Health</a:t>
            </a:r>
            <a:r>
              <a:rPr lang="en-US" sz="4000" i="1" u="none" strike="noStrike" kern="1200" cap="none" spc="0" dirty="0">
                <a:uFillTx/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C35FD-1FAE-46B4-B225-90058704AF3C}"/>
              </a:ext>
            </a:extLst>
          </p:cNvPr>
          <p:cNvSpPr txBox="1"/>
          <p:nvPr/>
        </p:nvSpPr>
        <p:spPr>
          <a:xfrm>
            <a:off x="1765093" y="1542232"/>
            <a:ext cx="9127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Cumberland County Public Health Department 5-year Priority Areas for Investment with Opioid Settlement Funds: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DA36DF5-B1BF-4382-9775-41BD43E88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306181"/>
              </p:ext>
            </p:extLst>
          </p:nvPr>
        </p:nvGraphicFramePr>
        <p:xfrm>
          <a:off x="1299817" y="2077524"/>
          <a:ext cx="10053983" cy="465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3713D0D-1629-4CE5-9689-117CE3920F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64"/>
            <a:ext cx="1765094" cy="16612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6598A9-83C6-40CE-9B38-291434C947C8}"/>
              </a:ext>
            </a:extLst>
          </p:cNvPr>
          <p:cNvSpPr/>
          <p:nvPr/>
        </p:nvSpPr>
        <p:spPr>
          <a:xfrm>
            <a:off x="7958951" y="6550223"/>
            <a:ext cx="42330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hlinkClick r:id="rId8"/>
              </a:rPr>
              <a:t>Cumberland County PHD Opioid Settlement Funds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18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B6D5A6-00E3-4E46-BE32-6A8E702136A8}"/>
              </a:ext>
            </a:extLst>
          </p:cNvPr>
          <p:cNvSpPr/>
          <p:nvPr/>
        </p:nvSpPr>
        <p:spPr>
          <a:xfrm>
            <a:off x="1765093" y="3280984"/>
            <a:ext cx="3849134" cy="715618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Coordination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11B1A-D5CE-4D41-9893-B50E6C3DC5E3}"/>
              </a:ext>
            </a:extLst>
          </p:cNvPr>
          <p:cNvSpPr txBox="1"/>
          <p:nvPr/>
        </p:nvSpPr>
        <p:spPr>
          <a:xfrm>
            <a:off x="697395" y="1803656"/>
            <a:ext cx="1079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Cumberland County has received about $650K over the past 2 years and expect about $210K a year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6B1D78-8ACC-4463-9D30-39B9E8BEA79D}"/>
              </a:ext>
            </a:extLst>
          </p:cNvPr>
          <p:cNvSpPr txBox="1"/>
          <p:nvPr/>
        </p:nvSpPr>
        <p:spPr>
          <a:xfrm>
            <a:off x="1765094" y="3996602"/>
            <a:ext cx="3849134" cy="1061829"/>
          </a:xfrm>
          <a:prstGeom prst="rect">
            <a:avLst/>
          </a:prstGeom>
          <a:noFill/>
          <a:ln w="38100">
            <a:solidFill>
              <a:srgbClr val="548235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100" dirty="0"/>
              <a:t>$65K Half of the salary for Brandon Irwin, Behavioral Public Health Manager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329516-9647-4B4B-AEFD-E9532ADF0CBC}"/>
              </a:ext>
            </a:extLst>
          </p:cNvPr>
          <p:cNvSpPr/>
          <p:nvPr/>
        </p:nvSpPr>
        <p:spPr>
          <a:xfrm>
            <a:off x="6459914" y="3280984"/>
            <a:ext cx="3849134" cy="715618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Intervention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418AF-1D9D-48DD-80CB-BA82B9163633}"/>
              </a:ext>
            </a:extLst>
          </p:cNvPr>
          <p:cNvSpPr txBox="1"/>
          <p:nvPr/>
        </p:nvSpPr>
        <p:spPr>
          <a:xfrm>
            <a:off x="6459915" y="3996602"/>
            <a:ext cx="3849134" cy="1061829"/>
          </a:xfrm>
          <a:prstGeom prst="rect">
            <a:avLst/>
          </a:prstGeom>
          <a:noFill/>
          <a:ln w="38100">
            <a:solidFill>
              <a:srgbClr val="548235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100" dirty="0"/>
              <a:t>$80K grant for innovation or capacity building in treatment.  To be announced shortly.  </a:t>
            </a:r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133BF06D-EA63-4B05-927A-86F60439A58D}"/>
              </a:ext>
            </a:extLst>
          </p:cNvPr>
          <p:cNvSpPr/>
          <p:nvPr/>
        </p:nvSpPr>
        <p:spPr>
          <a:xfrm>
            <a:off x="556591" y="289944"/>
            <a:ext cx="10797209" cy="110959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0AC7B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i="1" u="none" strike="noStrike" kern="1200" cap="none" spc="0" baseline="0" dirty="0">
                <a:uFillTx/>
                <a:latin typeface="+mj-lt"/>
              </a:rPr>
              <a:t>       Cumberland County Public Health</a:t>
            </a:r>
            <a:r>
              <a:rPr lang="en-US" sz="4000" i="1" u="none" strike="noStrike" kern="1200" cap="none" spc="0" dirty="0">
                <a:uFillTx/>
                <a:latin typeface="+mj-lt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66DBB0-CA7F-471B-BBD7-E69CA55F0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64"/>
            <a:ext cx="1765094" cy="16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DA36DF5-B1BF-4382-9775-41BD43E88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242569"/>
              </p:ext>
            </p:extLst>
          </p:nvPr>
        </p:nvGraphicFramePr>
        <p:xfrm>
          <a:off x="273674" y="1551297"/>
          <a:ext cx="3389168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189C875-6EAA-4A53-8E3D-65F82DAEAC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42"/>
          <a:stretch/>
        </p:blipFill>
        <p:spPr>
          <a:xfrm>
            <a:off x="3662842" y="1842246"/>
            <a:ext cx="5251393" cy="4620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33332-3B6F-4D67-9D6F-93F05F5D2858}"/>
              </a:ext>
            </a:extLst>
          </p:cNvPr>
          <p:cNvSpPr txBox="1"/>
          <p:nvPr/>
        </p:nvSpPr>
        <p:spPr>
          <a:xfrm>
            <a:off x="8601128" y="1551298"/>
            <a:ext cx="3590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What we’ve learned:</a:t>
            </a:r>
          </a:p>
          <a:p>
            <a:pPr algn="ctr"/>
            <a:endParaRPr lang="en-US" sz="2000" u="sng" dirty="0"/>
          </a:p>
          <a:p>
            <a:r>
              <a:rPr lang="en-US" sz="2000" dirty="0"/>
              <a:t>&gt;No focused outreach to young people/families who lost a parent to overdose or incarceration</a:t>
            </a:r>
          </a:p>
          <a:p>
            <a:endParaRPr lang="en-US" sz="2000" dirty="0"/>
          </a:p>
          <a:p>
            <a:r>
              <a:rPr lang="en-US" sz="2000" dirty="0"/>
              <a:t>&gt;Serious lack of tiered systems of support for young people and families impacted by SUD</a:t>
            </a:r>
          </a:p>
          <a:p>
            <a:endParaRPr lang="en-US" sz="2000" dirty="0"/>
          </a:p>
          <a:p>
            <a:r>
              <a:rPr lang="en-US" sz="2000" dirty="0"/>
              <a:t>&gt;Schools and providers overwhelmed with BH needs</a:t>
            </a:r>
          </a:p>
          <a:p>
            <a:endParaRPr lang="en-US" sz="2000" dirty="0"/>
          </a:p>
          <a:p>
            <a:r>
              <a:rPr lang="en-US" sz="2000" dirty="0"/>
              <a:t>&gt;More than 2500 “disconnected young people” in </a:t>
            </a:r>
            <a:r>
              <a:rPr lang="en-US" sz="2000" dirty="0" err="1"/>
              <a:t>Cumb</a:t>
            </a:r>
            <a:r>
              <a:rPr lang="en-US" sz="2000" dirty="0"/>
              <a:t> Co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B45045D8-6B61-4F4B-96A7-06247DFD7F2E}"/>
              </a:ext>
            </a:extLst>
          </p:cNvPr>
          <p:cNvSpPr/>
          <p:nvPr/>
        </p:nvSpPr>
        <p:spPr>
          <a:xfrm>
            <a:off x="556591" y="289944"/>
            <a:ext cx="10797209" cy="110959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0AC7B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i="1" u="none" strike="noStrike" kern="1200" cap="none" spc="0" baseline="0" dirty="0">
                <a:uFillTx/>
                <a:latin typeface="+mj-lt"/>
              </a:rPr>
              <a:t>       Cumberland County Public Health</a:t>
            </a:r>
            <a:r>
              <a:rPr lang="en-US" sz="4000" i="1" baseline="0" dirty="0">
                <a:latin typeface="+mj-lt"/>
              </a:rPr>
              <a:t> </a:t>
            </a:r>
            <a:endParaRPr lang="en-US" sz="4000" i="1" u="none" strike="noStrike" kern="1200" cap="none" spc="0" baseline="0" dirty="0">
              <a:uFillTx/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992A15-9AA9-44FF-9BB3-3D743F51C3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64"/>
            <a:ext cx="1765094" cy="16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0B4AD7-590B-42DF-AF4F-DC7F3FC4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A061A-6F4D-4F20-B822-E52655896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D960CD-5B94-4107-8446-8AF62963B210}"/>
              </a:ext>
            </a:extLst>
          </p:cNvPr>
          <p:cNvSpPr/>
          <p:nvPr/>
        </p:nvSpPr>
        <p:spPr>
          <a:xfrm>
            <a:off x="349624" y="2209978"/>
            <a:ext cx="8217269" cy="22136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Supports coordination among the network of RJ, Youth Serving Orgs, behavioral health programs, &amp; Out of school time programs in Cumberland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Understands available resources (basic needs and BH) for young people &amp; families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Assesses and collects gaps from young people, orgs, and navigators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Helps build capacity of orgs to fill gaps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Organizes training for the network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Provides individual and group support to navigators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D01828-04EC-46E7-8D92-714DF221866E}"/>
              </a:ext>
            </a:extLst>
          </p:cNvPr>
          <p:cNvSpPr/>
          <p:nvPr/>
        </p:nvSpPr>
        <p:spPr>
          <a:xfrm>
            <a:off x="349624" y="1705195"/>
            <a:ext cx="3056965" cy="484094"/>
          </a:xfrm>
          <a:prstGeom prst="round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Coordinator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435B8FE-C586-468E-94EC-524A64CADFB4}"/>
              </a:ext>
            </a:extLst>
          </p:cNvPr>
          <p:cNvSpPr/>
          <p:nvPr/>
        </p:nvSpPr>
        <p:spPr>
          <a:xfrm>
            <a:off x="349623" y="4578673"/>
            <a:ext cx="3056965" cy="484094"/>
          </a:xfrm>
          <a:prstGeom prst="roundRect">
            <a:avLst/>
          </a:prstGeom>
          <a:solidFill>
            <a:srgbClr val="C55A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Youth Navigators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CA5CE8-80AB-4272-8013-074357720E0E}"/>
              </a:ext>
            </a:extLst>
          </p:cNvPr>
          <p:cNvSpPr/>
          <p:nvPr/>
        </p:nvSpPr>
        <p:spPr>
          <a:xfrm>
            <a:off x="349623" y="5074467"/>
            <a:ext cx="7960659" cy="1642859"/>
          </a:xfrm>
          <a:prstGeom prst="roundRect">
            <a:avLst/>
          </a:prstGeom>
          <a:ln>
            <a:solidFill>
              <a:srgbClr val="B435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Imbedded in schools and community based orgs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Takes referrals from school, families, police, &amp; community based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Quickly builds understanding of young person’s goals and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Connects with families if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Provides warm handoffs to other orgs and resources that match goals/needs</a:t>
            </a:r>
          </a:p>
        </p:txBody>
      </p:sp>
      <p:sp>
        <p:nvSpPr>
          <p:cNvPr id="39" name="Rectangle: Rounded Corners 4">
            <a:extLst>
              <a:ext uri="{FF2B5EF4-FFF2-40B4-BE49-F238E27FC236}">
                <a16:creationId xmlns:a16="http://schemas.microsoft.com/office/drawing/2014/main" id="{D375CD5B-DBB3-4C54-86ED-441E69BF77A5}"/>
              </a:ext>
            </a:extLst>
          </p:cNvPr>
          <p:cNvSpPr/>
          <p:nvPr/>
        </p:nvSpPr>
        <p:spPr>
          <a:xfrm>
            <a:off x="708991" y="242048"/>
            <a:ext cx="10797209" cy="1309888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0AC7B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i="1" u="none" strike="noStrike" kern="1200" cap="none" spc="0" baseline="0" dirty="0">
                <a:uFillTx/>
                <a:latin typeface="+mj-lt"/>
              </a:rPr>
              <a:t>Cumberland County Public Health: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i="1" u="none" strike="noStrike" kern="1200" cap="none" spc="0" baseline="0" dirty="0">
                <a:uFillTx/>
                <a:latin typeface="+mj-lt"/>
              </a:rPr>
              <a:t> </a:t>
            </a:r>
            <a:r>
              <a:rPr lang="en-US" sz="4000" b="1" i="1" u="none" strike="noStrike" kern="1200" cap="none" spc="0" baseline="0" dirty="0">
                <a:uFillTx/>
                <a:latin typeface="+mj-lt"/>
              </a:rPr>
              <a:t>Coordinated Rapid Response Pilot Idea </a:t>
            </a:r>
            <a:r>
              <a:rPr lang="en-US" sz="4000" b="1" i="1" baseline="0" dirty="0">
                <a:latin typeface="+mj-lt"/>
              </a:rPr>
              <a:t> </a:t>
            </a:r>
            <a:endParaRPr lang="en-US" sz="4000" b="1" i="1" u="none" strike="noStrike" kern="1200" cap="none" spc="0" baseline="0" dirty="0">
              <a:uFillTx/>
              <a:latin typeface="+mj-lt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150226B-E225-4CB5-949C-22DEBFE5E07F}"/>
              </a:ext>
            </a:extLst>
          </p:cNvPr>
          <p:cNvSpPr/>
          <p:nvPr/>
        </p:nvSpPr>
        <p:spPr>
          <a:xfrm>
            <a:off x="8404412" y="5062767"/>
            <a:ext cx="3437965" cy="1676279"/>
          </a:xfrm>
          <a:prstGeom prst="roundRect">
            <a:avLst/>
          </a:prstGeom>
          <a:ln>
            <a:solidFill>
              <a:srgbClr val="2F559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u="sng" dirty="0"/>
              <a:t>Possible Funding Sources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Opioid Settlement funds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Dept. of Justice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SAMHSA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Philanthropy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815E2BA-8774-4F64-9C6F-1DDB195E16AA}"/>
              </a:ext>
            </a:extLst>
          </p:cNvPr>
          <p:cNvGrpSpPr/>
          <p:nvPr/>
        </p:nvGrpSpPr>
        <p:grpSpPr>
          <a:xfrm>
            <a:off x="8000973" y="1963271"/>
            <a:ext cx="4132467" cy="2944905"/>
            <a:chOff x="8000973" y="1963271"/>
            <a:chExt cx="4132467" cy="294490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928DCF0-DC5B-4FE1-A0BA-DA4A967BC60B}"/>
                </a:ext>
              </a:extLst>
            </p:cNvPr>
            <p:cNvSpPr/>
            <p:nvPr/>
          </p:nvSpPr>
          <p:spPr>
            <a:xfrm>
              <a:off x="8404412" y="1963271"/>
              <a:ext cx="3437963" cy="29449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D4523E-D52E-4D76-991E-2C49CB2CDA37}"/>
                </a:ext>
              </a:extLst>
            </p:cNvPr>
            <p:cNvGrpSpPr/>
            <p:nvPr/>
          </p:nvGrpSpPr>
          <p:grpSpPr>
            <a:xfrm>
              <a:off x="8000973" y="2222803"/>
              <a:ext cx="4132467" cy="1822030"/>
              <a:chOff x="8045196" y="3416215"/>
              <a:chExt cx="4132467" cy="182203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48B2217-B899-4A08-A0BF-75959776A5EB}"/>
                  </a:ext>
                </a:extLst>
              </p:cNvPr>
              <p:cNvSpPr/>
              <p:nvPr/>
            </p:nvSpPr>
            <p:spPr>
              <a:xfrm>
                <a:off x="9408459" y="3416215"/>
                <a:ext cx="1501587" cy="484094"/>
              </a:xfrm>
              <a:prstGeom prst="round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Coordinator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0F136D9-2F25-4EE2-BE2E-9F643D3362CF}"/>
                  </a:ext>
                </a:extLst>
              </p:cNvPr>
              <p:cNvSpPr/>
              <p:nvPr/>
            </p:nvSpPr>
            <p:spPr>
              <a:xfrm>
                <a:off x="8045196" y="4113910"/>
                <a:ext cx="1622612" cy="484094"/>
              </a:xfrm>
              <a:prstGeom prst="roundRect">
                <a:avLst/>
              </a:prstGeom>
              <a:solidFill>
                <a:srgbClr val="C55A1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Youth Navigator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F375C71-7954-40CE-B32B-ED91915ED75F}"/>
                  </a:ext>
                </a:extLst>
              </p:cNvPr>
              <p:cNvSpPr/>
              <p:nvPr/>
            </p:nvSpPr>
            <p:spPr>
              <a:xfrm>
                <a:off x="10555051" y="4113910"/>
                <a:ext cx="1622612" cy="484094"/>
              </a:xfrm>
              <a:prstGeom prst="roundRect">
                <a:avLst/>
              </a:prstGeom>
              <a:solidFill>
                <a:srgbClr val="C55A1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Youth Navigator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DF6C4CF-7AE0-4FFE-8E54-C0A1DBB82D57}"/>
                  </a:ext>
                </a:extLst>
              </p:cNvPr>
              <p:cNvSpPr/>
              <p:nvPr/>
            </p:nvSpPr>
            <p:spPr>
              <a:xfrm>
                <a:off x="9329416" y="4754151"/>
                <a:ext cx="1622612" cy="484094"/>
              </a:xfrm>
              <a:prstGeom prst="roundRect">
                <a:avLst/>
              </a:prstGeom>
              <a:solidFill>
                <a:srgbClr val="C55A1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Youth Navigator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8FE7B93-E3DA-4F13-8B71-6F4D3F2C755C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 flipH="1">
                <a:off x="9667808" y="3902587"/>
                <a:ext cx="447916" cy="4533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3BA72C2-80CF-44EC-95BF-B864DCA09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9252" y="3900309"/>
                <a:ext cx="384910" cy="4113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09D74E5-C0D5-4D35-9394-442159103735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>
                <a:off x="10140722" y="3900309"/>
                <a:ext cx="0" cy="8538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82602B8-9ED3-483F-8E8F-EF025C513A1B}"/>
                </a:ext>
              </a:extLst>
            </p:cNvPr>
            <p:cNvSpPr txBox="1"/>
            <p:nvPr/>
          </p:nvSpPr>
          <p:spPr>
            <a:xfrm>
              <a:off x="8962691" y="4262718"/>
              <a:ext cx="2346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Network of Youth Orgs, RJ, OOST, BH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4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3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hat">
            <a:extLst>
              <a:ext uri="{FF2B5EF4-FFF2-40B4-BE49-F238E27FC236}">
                <a16:creationId xmlns:a16="http://schemas.microsoft.com/office/drawing/2014/main" id="{42EF7467-0FC3-4A93-A099-442019D2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8139" y="951034"/>
            <a:ext cx="5161084" cy="516108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B2AE9D-ED3B-4D09-AD95-62BF8CB0ADED}"/>
              </a:ext>
            </a:extLst>
          </p:cNvPr>
          <p:cNvSpPr/>
          <p:nvPr/>
        </p:nvSpPr>
        <p:spPr>
          <a:xfrm>
            <a:off x="556718" y="526048"/>
            <a:ext cx="10797209" cy="110959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48235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/>
              <a:t>Questions and Comments</a:t>
            </a:r>
            <a:endParaRPr lang="en-US" sz="4000" i="1" u="none" strike="noStrike" kern="1200" cap="none" spc="0" baseline="0" dirty="0">
              <a:uFillTx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89C3D-96A3-48EA-9BDE-571418D945F7}"/>
              </a:ext>
            </a:extLst>
          </p:cNvPr>
          <p:cNvSpPr txBox="1"/>
          <p:nvPr/>
        </p:nvSpPr>
        <p:spPr>
          <a:xfrm>
            <a:off x="958362" y="3727938"/>
            <a:ext cx="4299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Liz Blackwell-Moore</a:t>
            </a:r>
          </a:p>
          <a:p>
            <a:r>
              <a:rPr lang="en-US" dirty="0">
                <a:hlinkClick r:id="rId4"/>
              </a:rPr>
              <a:t>Blackwell-moore@cumberlandcounty.org</a:t>
            </a:r>
            <a:endParaRPr lang="en-US" dirty="0"/>
          </a:p>
          <a:p>
            <a:r>
              <a:rPr lang="en-US" dirty="0"/>
              <a:t>207-749-5251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327979-76A7-4595-855A-55A07DC0CD32}"/>
              </a:ext>
            </a:extLst>
          </p:cNvPr>
          <p:cNvGrpSpPr/>
          <p:nvPr/>
        </p:nvGrpSpPr>
        <p:grpSpPr>
          <a:xfrm>
            <a:off x="0" y="6122502"/>
            <a:ext cx="12205252" cy="735498"/>
            <a:chOff x="0" y="6122502"/>
            <a:chExt cx="12205252" cy="73549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116E47-0F89-4871-9718-D463D0819FA7}"/>
                </a:ext>
              </a:extLst>
            </p:cNvPr>
            <p:cNvSpPr/>
            <p:nvPr/>
          </p:nvSpPr>
          <p:spPr>
            <a:xfrm>
              <a:off x="0" y="6188765"/>
              <a:ext cx="12205252" cy="6692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C37271-E37B-4A6E-8D1B-77C882C04CE3}"/>
                </a:ext>
              </a:extLst>
            </p:cNvPr>
            <p:cNvSpPr/>
            <p:nvPr/>
          </p:nvSpPr>
          <p:spPr>
            <a:xfrm>
              <a:off x="0" y="6122502"/>
              <a:ext cx="12192000" cy="710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456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1C8DC71-C8D6-43A3-8B2D-9142F0DFBB4C}"/>
              </a:ext>
            </a:extLst>
          </p:cNvPr>
          <p:cNvGrpSpPr/>
          <p:nvPr/>
        </p:nvGrpSpPr>
        <p:grpSpPr>
          <a:xfrm>
            <a:off x="636104" y="2088095"/>
            <a:ext cx="11071800" cy="1101371"/>
            <a:chOff x="5041553" y="472763"/>
            <a:chExt cx="6666351" cy="1652595"/>
          </a:xfrm>
        </p:grpSpPr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D7E7C557-FE3C-4221-A7B3-C86EC21CDD40}"/>
                </a:ext>
              </a:extLst>
            </p:cNvPr>
            <p:cNvSpPr/>
            <p:nvPr/>
          </p:nvSpPr>
          <p:spPr>
            <a:xfrm>
              <a:off x="6497022" y="472763"/>
              <a:ext cx="5210882" cy="1652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0883"/>
                <a:gd name="f7" fmla="val 1885175"/>
                <a:gd name="f8" fmla="+- 0 0 -90"/>
                <a:gd name="f9" fmla="*/ f3 1 5210883"/>
                <a:gd name="f10" fmla="*/ f4 1 1885175"/>
                <a:gd name="f11" fmla="+- f7 0 f5"/>
                <a:gd name="f12" fmla="+- f6 0 f5"/>
                <a:gd name="f13" fmla="*/ f8 f0 1"/>
                <a:gd name="f14" fmla="*/ f12 1 5210883"/>
                <a:gd name="f15" fmla="*/ f11 1 1885175"/>
                <a:gd name="f16" fmla="*/ 0 f12 1"/>
                <a:gd name="f17" fmla="*/ 0 f11 1"/>
                <a:gd name="f18" fmla="*/ 5210883 f12 1"/>
                <a:gd name="f19" fmla="*/ 1885175 f11 1"/>
                <a:gd name="f20" fmla="*/ f13 1 f2"/>
                <a:gd name="f21" fmla="*/ f16 1 5210883"/>
                <a:gd name="f22" fmla="*/ f17 1 1885175"/>
                <a:gd name="f23" fmla="*/ f18 1 5210883"/>
                <a:gd name="f24" fmla="*/ f19 1 188517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5210883" h="18851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D0CECE">
                <a:alpha val="90000"/>
              </a:srgbClr>
            </a:solidFill>
            <a:ln w="12701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01105" tIns="478834" rIns="101105" bIns="478834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High Level introduction to the Maine Recovery Council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and local “Subdivision” efforts</a:t>
              </a:r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8CF586AB-E176-47F9-95CF-1016ECAA31E8}"/>
                </a:ext>
              </a:extLst>
            </p:cNvPr>
            <p:cNvSpPr/>
            <p:nvPr/>
          </p:nvSpPr>
          <p:spPr>
            <a:xfrm>
              <a:off x="5041553" y="472763"/>
              <a:ext cx="1455459" cy="1652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2720"/>
                <a:gd name="f7" fmla="val 1885175"/>
                <a:gd name="f8" fmla="+- 0 0 -90"/>
                <a:gd name="f9" fmla="*/ f3 1 1302720"/>
                <a:gd name="f10" fmla="*/ f4 1 1885175"/>
                <a:gd name="f11" fmla="+- f7 0 f5"/>
                <a:gd name="f12" fmla="+- f6 0 f5"/>
                <a:gd name="f13" fmla="*/ f8 f0 1"/>
                <a:gd name="f14" fmla="*/ f12 1 1302720"/>
                <a:gd name="f15" fmla="*/ f11 1 1885175"/>
                <a:gd name="f16" fmla="*/ 0 f12 1"/>
                <a:gd name="f17" fmla="*/ 0 f11 1"/>
                <a:gd name="f18" fmla="*/ 1302720 f12 1"/>
                <a:gd name="f19" fmla="*/ 1885175 f11 1"/>
                <a:gd name="f20" fmla="*/ f13 1 f2"/>
                <a:gd name="f21" fmla="*/ f16 1 1302720"/>
                <a:gd name="f22" fmla="*/ f17 1 1885175"/>
                <a:gd name="f23" fmla="*/ f18 1 1302720"/>
                <a:gd name="f24" fmla="*/ f19 1 188517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302720" h="18851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D0AC7B"/>
            </a:solidFill>
            <a:ln w="12701" cap="flat">
              <a:solidFill>
                <a:srgbClr val="D0AC7B"/>
              </a:solidFill>
              <a:prstDash val="solid"/>
              <a:miter/>
            </a:ln>
          </p:spPr>
          <p:txBody>
            <a:bodyPr vert="horz" wrap="square" lIns="68936" tIns="186217" rIns="68936" bIns="186217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Provide</a:t>
              </a: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D403EB8A-E2A7-41E8-9DE3-9F44A402DA8A}"/>
              </a:ext>
            </a:extLst>
          </p:cNvPr>
          <p:cNvGrpSpPr/>
          <p:nvPr/>
        </p:nvGrpSpPr>
        <p:grpSpPr>
          <a:xfrm>
            <a:off x="636105" y="3702323"/>
            <a:ext cx="11071799" cy="1101371"/>
            <a:chOff x="5041553" y="2481206"/>
            <a:chExt cx="6666351" cy="1652595"/>
          </a:xfrm>
        </p:grpSpPr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2533FEF3-E4B5-4BB4-8EF4-83E9AC6B1141}"/>
                </a:ext>
              </a:extLst>
            </p:cNvPr>
            <p:cNvSpPr/>
            <p:nvPr/>
          </p:nvSpPr>
          <p:spPr>
            <a:xfrm>
              <a:off x="6497022" y="2481206"/>
              <a:ext cx="5210882" cy="1652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0883"/>
                <a:gd name="f7" fmla="val 1885175"/>
                <a:gd name="f8" fmla="+- 0 0 -90"/>
                <a:gd name="f9" fmla="*/ f3 1 5210883"/>
                <a:gd name="f10" fmla="*/ f4 1 1885175"/>
                <a:gd name="f11" fmla="+- f7 0 f5"/>
                <a:gd name="f12" fmla="+- f6 0 f5"/>
                <a:gd name="f13" fmla="*/ f8 f0 1"/>
                <a:gd name="f14" fmla="*/ f12 1 5210883"/>
                <a:gd name="f15" fmla="*/ f11 1 1885175"/>
                <a:gd name="f16" fmla="*/ 0 f12 1"/>
                <a:gd name="f17" fmla="*/ 0 f11 1"/>
                <a:gd name="f18" fmla="*/ 5210883 f12 1"/>
                <a:gd name="f19" fmla="*/ 1885175 f11 1"/>
                <a:gd name="f20" fmla="*/ f13 1 f2"/>
                <a:gd name="f21" fmla="*/ f16 1 5210883"/>
                <a:gd name="f22" fmla="*/ f17 1 1885175"/>
                <a:gd name="f23" fmla="*/ f18 1 5210883"/>
                <a:gd name="f24" fmla="*/ f19 1 188517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5210883" h="18851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D0CECE">
                <a:alpha val="90000"/>
              </a:srgbClr>
            </a:solidFill>
            <a:ln w="12701" cap="flat">
              <a:solidFill>
                <a:srgbClr val="D0EAE0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01105" tIns="478834" rIns="101105" bIns="478834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Share information about prevention efforts related to the Opioid Settlement Funding</a:t>
              </a: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68FCB2B6-9590-4DE1-902E-7DFAF39D5282}"/>
                </a:ext>
              </a:extLst>
            </p:cNvPr>
            <p:cNvSpPr/>
            <p:nvPr/>
          </p:nvSpPr>
          <p:spPr>
            <a:xfrm>
              <a:off x="5041553" y="2481206"/>
              <a:ext cx="1455459" cy="1652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2720"/>
                <a:gd name="f7" fmla="val 1885175"/>
                <a:gd name="f8" fmla="+- 0 0 -90"/>
                <a:gd name="f9" fmla="*/ f3 1 1302720"/>
                <a:gd name="f10" fmla="*/ f4 1 1885175"/>
                <a:gd name="f11" fmla="+- f7 0 f5"/>
                <a:gd name="f12" fmla="+- f6 0 f5"/>
                <a:gd name="f13" fmla="*/ f8 f0 1"/>
                <a:gd name="f14" fmla="*/ f12 1 1302720"/>
                <a:gd name="f15" fmla="*/ f11 1 1885175"/>
                <a:gd name="f16" fmla="*/ 0 f12 1"/>
                <a:gd name="f17" fmla="*/ 0 f11 1"/>
                <a:gd name="f18" fmla="*/ 1302720 f12 1"/>
                <a:gd name="f19" fmla="*/ 1885175 f11 1"/>
                <a:gd name="f20" fmla="*/ f13 1 f2"/>
                <a:gd name="f21" fmla="*/ f16 1 1302720"/>
                <a:gd name="f22" fmla="*/ f17 1 1885175"/>
                <a:gd name="f23" fmla="*/ f18 1 1302720"/>
                <a:gd name="f24" fmla="*/ f19 1 188517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302720" h="18851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1" cap="flat">
              <a:noFill/>
              <a:prstDash val="solid"/>
              <a:miter/>
            </a:ln>
          </p:spPr>
          <p:txBody>
            <a:bodyPr vert="horz" wrap="square" lIns="68936" tIns="186217" rIns="68936" bIns="186217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1" i="0" u="none" strike="noStrike" kern="1200" cap="none" spc="0" baseline="0" dirty="0">
                  <a:uFillTx/>
                  <a:latin typeface="Calibri"/>
                </a:rPr>
                <a:t>Share</a:t>
              </a: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34ECA86D-6D9C-4CF4-BB87-CC9B7C42159B}"/>
              </a:ext>
            </a:extLst>
          </p:cNvPr>
          <p:cNvGrpSpPr/>
          <p:nvPr/>
        </p:nvGrpSpPr>
        <p:grpSpPr>
          <a:xfrm>
            <a:off x="636105" y="5263546"/>
            <a:ext cx="11071799" cy="1101371"/>
            <a:chOff x="5041553" y="4524359"/>
            <a:chExt cx="6666351" cy="1652595"/>
          </a:xfrm>
        </p:grpSpPr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74115C8C-1BBE-4BDC-864F-23B22B3A216A}"/>
                </a:ext>
              </a:extLst>
            </p:cNvPr>
            <p:cNvSpPr/>
            <p:nvPr/>
          </p:nvSpPr>
          <p:spPr>
            <a:xfrm>
              <a:off x="6497022" y="4524359"/>
              <a:ext cx="5210882" cy="1652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0883"/>
                <a:gd name="f7" fmla="val 1885175"/>
                <a:gd name="f8" fmla="+- 0 0 -90"/>
                <a:gd name="f9" fmla="*/ f3 1 5210883"/>
                <a:gd name="f10" fmla="*/ f4 1 1885175"/>
                <a:gd name="f11" fmla="+- f7 0 f5"/>
                <a:gd name="f12" fmla="+- f6 0 f5"/>
                <a:gd name="f13" fmla="*/ f8 f0 1"/>
                <a:gd name="f14" fmla="*/ f12 1 5210883"/>
                <a:gd name="f15" fmla="*/ f11 1 1885175"/>
                <a:gd name="f16" fmla="*/ 0 f12 1"/>
                <a:gd name="f17" fmla="*/ 0 f11 1"/>
                <a:gd name="f18" fmla="*/ 5210883 f12 1"/>
                <a:gd name="f19" fmla="*/ 1885175 f11 1"/>
                <a:gd name="f20" fmla="*/ f13 1 f2"/>
                <a:gd name="f21" fmla="*/ f16 1 5210883"/>
                <a:gd name="f22" fmla="*/ f17 1 1885175"/>
                <a:gd name="f23" fmla="*/ f18 1 5210883"/>
                <a:gd name="f24" fmla="*/ f19 1 188517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5210883" h="18851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D0CECE">
                <a:alpha val="90000"/>
              </a:srgbClr>
            </a:solidFill>
            <a:ln w="12701" cap="flat">
              <a:solidFill>
                <a:srgbClr val="D5E3C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01105" tIns="478834" rIns="101105" bIns="478834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Discuss any possible synergies between the efforts of the JJAG and work potentially funded by Opioid Settlement. </a:t>
              </a:r>
              <a:endParaRPr lang="en-US" sz="24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1EB03890-41CB-4EF8-8DD1-D8DA13E4AE52}"/>
                </a:ext>
              </a:extLst>
            </p:cNvPr>
            <p:cNvSpPr/>
            <p:nvPr/>
          </p:nvSpPr>
          <p:spPr>
            <a:xfrm>
              <a:off x="5041553" y="4524359"/>
              <a:ext cx="1455459" cy="1652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2720"/>
                <a:gd name="f7" fmla="val 1885175"/>
                <a:gd name="f8" fmla="+- 0 0 -90"/>
                <a:gd name="f9" fmla="*/ f3 1 1302720"/>
                <a:gd name="f10" fmla="*/ f4 1 1885175"/>
                <a:gd name="f11" fmla="+- f7 0 f5"/>
                <a:gd name="f12" fmla="+- f6 0 f5"/>
                <a:gd name="f13" fmla="*/ f8 f0 1"/>
                <a:gd name="f14" fmla="*/ f12 1 1302720"/>
                <a:gd name="f15" fmla="*/ f11 1 1885175"/>
                <a:gd name="f16" fmla="*/ 0 f12 1"/>
                <a:gd name="f17" fmla="*/ 0 f11 1"/>
                <a:gd name="f18" fmla="*/ 1302720 f12 1"/>
                <a:gd name="f19" fmla="*/ 1885175 f11 1"/>
                <a:gd name="f20" fmla="*/ f13 1 f2"/>
                <a:gd name="f21" fmla="*/ f16 1 1302720"/>
                <a:gd name="f22" fmla="*/ f17 1 1885175"/>
                <a:gd name="f23" fmla="*/ f18 1 1302720"/>
                <a:gd name="f24" fmla="*/ f19 1 188517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302720" h="18851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48235"/>
            </a:solidFill>
            <a:ln w="12701" cap="flat">
              <a:noFill/>
              <a:prstDash val="solid"/>
              <a:miter/>
            </a:ln>
          </p:spPr>
          <p:txBody>
            <a:bodyPr vert="horz" wrap="square" lIns="68936" tIns="186217" rIns="68936" bIns="186217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Discuss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76FA445-BD01-458B-9EF8-DB38C5C514CB}"/>
              </a:ext>
            </a:extLst>
          </p:cNvPr>
          <p:cNvSpPr/>
          <p:nvPr/>
        </p:nvSpPr>
        <p:spPr>
          <a:xfrm>
            <a:off x="636104" y="307667"/>
            <a:ext cx="5751444" cy="1311965"/>
          </a:xfrm>
          <a:prstGeom prst="round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Purpose: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30EBA4-EEF0-4310-90CD-B7FE1A52B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828" y="1728549"/>
            <a:ext cx="2832377" cy="37765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B8D94D-8CEE-4C90-AC11-EC0C8C69B70D}"/>
              </a:ext>
            </a:extLst>
          </p:cNvPr>
          <p:cNvSpPr/>
          <p:nvPr/>
        </p:nvSpPr>
        <p:spPr>
          <a:xfrm>
            <a:off x="512759" y="476924"/>
            <a:ext cx="6239733" cy="110959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0AC7B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i="0" u="none" strike="noStrike" kern="1200" cap="none" spc="0" baseline="0" dirty="0">
                <a:uFillTx/>
                <a:latin typeface="+mj-lt"/>
              </a:rPr>
              <a:t>How I come to you today: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B3FF2-6A3D-4400-A756-6716D054AD07}"/>
              </a:ext>
            </a:extLst>
          </p:cNvPr>
          <p:cNvSpPr txBox="1"/>
          <p:nvPr/>
        </p:nvSpPr>
        <p:spPr>
          <a:xfrm>
            <a:off x="612875" y="2331014"/>
            <a:ext cx="635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Harm Reduction Case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Prevention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SUD and Public Health Coordination and Evaluation Consultant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Public Health Director- </a:t>
            </a:r>
            <a:r>
              <a:rPr lang="en-US" sz="2400" i="1" dirty="0"/>
              <a:t>Community Conditions and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Maine Recovery Council Member- </a:t>
            </a:r>
            <a:r>
              <a:rPr lang="en-US" sz="2400" i="1" dirty="0"/>
              <a:t>Representing the Subdivisions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40C4FC-7ADC-4640-AE66-E502D9760FE4}"/>
              </a:ext>
            </a:extLst>
          </p:cNvPr>
          <p:cNvGrpSpPr/>
          <p:nvPr/>
        </p:nvGrpSpPr>
        <p:grpSpPr>
          <a:xfrm>
            <a:off x="0" y="6122502"/>
            <a:ext cx="12205252" cy="735498"/>
            <a:chOff x="0" y="6122502"/>
            <a:chExt cx="12205252" cy="7354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8796B8-FF91-4D65-8616-11930A24B568}"/>
                </a:ext>
              </a:extLst>
            </p:cNvPr>
            <p:cNvSpPr/>
            <p:nvPr/>
          </p:nvSpPr>
          <p:spPr>
            <a:xfrm>
              <a:off x="0" y="6188765"/>
              <a:ext cx="12205252" cy="6692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D31360-89FA-4EE4-9B1D-4631AA2CBE39}"/>
                </a:ext>
              </a:extLst>
            </p:cNvPr>
            <p:cNvSpPr/>
            <p:nvPr/>
          </p:nvSpPr>
          <p:spPr>
            <a:xfrm>
              <a:off x="0" y="6122502"/>
              <a:ext cx="12192000" cy="710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7254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ABEE-16D9-46B1-8E3E-310980FA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3270" y="407944"/>
            <a:ext cx="8484576" cy="18764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i="1" dirty="0"/>
              <a:t>Total Estimate Funding:  </a:t>
            </a:r>
            <a:r>
              <a:rPr lang="en-US" sz="2000" dirty="0"/>
              <a:t>as of now, $234M over 17 years</a:t>
            </a: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Distribution of Funds:</a:t>
            </a:r>
          </a:p>
          <a:p>
            <a:r>
              <a:rPr lang="en-US" sz="2000" dirty="0"/>
              <a:t>20% Maine Attorney General</a:t>
            </a:r>
          </a:p>
          <a:p>
            <a:r>
              <a:rPr lang="en-US" sz="2000" dirty="0"/>
              <a:t>30% Subdivisions (Counties, litigating towns and towns above 10,000 pop.)</a:t>
            </a:r>
          </a:p>
          <a:p>
            <a:r>
              <a:rPr lang="en-US" sz="2000" dirty="0"/>
              <a:t>50% Maine Recovery Council</a:t>
            </a: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C00A31F6-4FE0-4B9A-BC3E-64E1DA08B186}"/>
              </a:ext>
            </a:extLst>
          </p:cNvPr>
          <p:cNvSpPr/>
          <p:nvPr/>
        </p:nvSpPr>
        <p:spPr>
          <a:xfrm>
            <a:off x="428234" y="553714"/>
            <a:ext cx="2713383" cy="554058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2F5597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i="0" u="none" strike="noStrike" kern="1200" cap="none" spc="0" baseline="0" dirty="0">
                <a:uFillTx/>
                <a:latin typeface="+mj-lt"/>
              </a:rPr>
              <a:t>Maine Opioid Settlement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892D1F-BB09-416A-B0D4-10E60FFC1F6E}"/>
              </a:ext>
            </a:extLst>
          </p:cNvPr>
          <p:cNvSpPr txBox="1"/>
          <p:nvPr/>
        </p:nvSpPr>
        <p:spPr>
          <a:xfrm>
            <a:off x="8405447" y="6388262"/>
            <a:ext cx="38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Maine MOU Regarding Use of Settlement Funds</a:t>
            </a:r>
            <a:endParaRPr lang="en-US" sz="1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120972-D18D-4CFB-86EF-B8F743B94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32131"/>
              </p:ext>
            </p:extLst>
          </p:nvPr>
        </p:nvGraphicFramePr>
        <p:xfrm>
          <a:off x="3735729" y="2447707"/>
          <a:ext cx="785641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805">
                  <a:extLst>
                    <a:ext uri="{9D8B030D-6E8A-4147-A177-3AD203B41FA5}">
                      <a16:colId xmlns:a16="http://schemas.microsoft.com/office/drawing/2014/main" val="1485457383"/>
                    </a:ext>
                  </a:extLst>
                </a:gridCol>
                <a:gridCol w="2618805">
                  <a:extLst>
                    <a:ext uri="{9D8B030D-6E8A-4147-A177-3AD203B41FA5}">
                      <a16:colId xmlns:a16="http://schemas.microsoft.com/office/drawing/2014/main" val="2969845775"/>
                    </a:ext>
                  </a:extLst>
                </a:gridCol>
                <a:gridCol w="2618805">
                  <a:extLst>
                    <a:ext uri="{9D8B030D-6E8A-4147-A177-3AD203B41FA5}">
                      <a16:colId xmlns:a16="http://schemas.microsoft.com/office/drawing/2014/main" val="2441790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Estimated Payment Amounts</a:t>
                      </a:r>
                    </a:p>
                  </a:txBody>
                  <a:tcP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2023</a:t>
                      </a:r>
                    </a:p>
                  </a:txBody>
                  <a:tcP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 over 17 years</a:t>
                      </a:r>
                    </a:p>
                  </a:txBody>
                  <a:tcPr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63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Attorney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939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Subdivisions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81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60199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7CACBB1-4CF9-4EA3-B9B5-8DF3FA6D261F}"/>
              </a:ext>
            </a:extLst>
          </p:cNvPr>
          <p:cNvSpPr/>
          <p:nvPr/>
        </p:nvSpPr>
        <p:spPr>
          <a:xfrm>
            <a:off x="3593270" y="4696927"/>
            <a:ext cx="81413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Approved Uses:</a:t>
            </a:r>
          </a:p>
          <a:p>
            <a:r>
              <a:rPr lang="en-US" sz="2000" dirty="0"/>
              <a:t>Broad list of approved uses for evidenced based or evidenced informed strategies in prevention, harm reduction, treatment, recovery, and other (coordination, leadership, research). Cannot supplant</a:t>
            </a:r>
          </a:p>
        </p:txBody>
      </p:sp>
    </p:spTree>
    <p:extLst>
      <p:ext uri="{BB962C8B-B14F-4D97-AF65-F5344CB8AC3E}">
        <p14:creationId xmlns:p14="http://schemas.microsoft.com/office/powerpoint/2010/main" val="38366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22106-4DE4-40A9-9780-8EC46AD81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10" y="1825625"/>
            <a:ext cx="9607826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CDC tools estimate that the total cost of OUD and opioid overdoses in Maine in 2020 was $8.9B</a:t>
            </a:r>
          </a:p>
          <a:p>
            <a:pPr lvl="1"/>
            <a:r>
              <a:rPr lang="en-US" dirty="0"/>
              <a:t>Direct cost was $380M- </a:t>
            </a:r>
            <a:r>
              <a:rPr lang="en-US" i="1" dirty="0"/>
              <a:t>Health care, SUD treatment, criminal legal system</a:t>
            </a:r>
          </a:p>
          <a:p>
            <a:pPr lvl="1"/>
            <a:r>
              <a:rPr lang="en-US" dirty="0"/>
              <a:t>Indirect cost was $8.5B -</a:t>
            </a:r>
            <a:r>
              <a:rPr lang="en-US" i="1" dirty="0"/>
              <a:t>Lost productivity, reduced quality of life, value of statistical life lost</a:t>
            </a:r>
          </a:p>
          <a:p>
            <a:pPr lvl="1"/>
            <a:endParaRPr lang="en-US" i="1" dirty="0"/>
          </a:p>
          <a:p>
            <a:r>
              <a:rPr lang="en-US" sz="2400" dirty="0"/>
              <a:t>Prevention usually makes up about 1-2% of all direct costs but was not calculated in CDC’s cost estimates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8BD3F8-DE19-4BBE-88BF-A07BE86017E1}"/>
              </a:ext>
            </a:extLst>
          </p:cNvPr>
          <p:cNvGrpSpPr/>
          <p:nvPr/>
        </p:nvGrpSpPr>
        <p:grpSpPr>
          <a:xfrm>
            <a:off x="0" y="6122502"/>
            <a:ext cx="12205252" cy="735498"/>
            <a:chOff x="0" y="6122502"/>
            <a:chExt cx="12205252" cy="7354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7C22F0-37DD-4B1D-88B4-BDE50967DCC5}"/>
                </a:ext>
              </a:extLst>
            </p:cNvPr>
            <p:cNvSpPr/>
            <p:nvPr/>
          </p:nvSpPr>
          <p:spPr>
            <a:xfrm>
              <a:off x="0" y="6188765"/>
              <a:ext cx="12205252" cy="6692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4B41B3-CEAC-4EDA-B9F9-BFF4F8D3B6DA}"/>
                </a:ext>
              </a:extLst>
            </p:cNvPr>
            <p:cNvSpPr/>
            <p:nvPr/>
          </p:nvSpPr>
          <p:spPr>
            <a:xfrm>
              <a:off x="0" y="6122502"/>
              <a:ext cx="12192000" cy="710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FF4BFF-9C2C-4A0F-97DE-CD54FBFF9BCF}"/>
              </a:ext>
            </a:extLst>
          </p:cNvPr>
          <p:cNvSpPr/>
          <p:nvPr/>
        </p:nvSpPr>
        <p:spPr>
          <a:xfrm>
            <a:off x="225287" y="242370"/>
            <a:ext cx="11714922" cy="1311965"/>
          </a:xfrm>
          <a:prstGeom prst="round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Cost of the Opioid Epidemic in Maine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1CBD4-A5D9-42C8-94F5-6CF8F2DE524D}"/>
              </a:ext>
            </a:extLst>
          </p:cNvPr>
          <p:cNvSpPr txBox="1"/>
          <p:nvPr/>
        </p:nvSpPr>
        <p:spPr>
          <a:xfrm>
            <a:off x="8256104" y="6243226"/>
            <a:ext cx="404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CDC Morbidity and Mortality Weekly Report, 2021</a:t>
            </a:r>
            <a:endParaRPr lang="en-US" sz="1400" dirty="0"/>
          </a:p>
          <a:p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Joint Economic Committee Democrats, 2022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58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C00A31F6-4FE0-4B9A-BC3E-64E1DA08B186}"/>
              </a:ext>
            </a:extLst>
          </p:cNvPr>
          <p:cNvSpPr/>
          <p:nvPr/>
        </p:nvSpPr>
        <p:spPr>
          <a:xfrm>
            <a:off x="704021" y="236998"/>
            <a:ext cx="10797209" cy="110959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C55A11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i="0" u="none" strike="noStrike" kern="1200" cap="none" spc="0" baseline="0" dirty="0">
                <a:uFillTx/>
                <a:latin typeface="+mj-lt"/>
              </a:rPr>
              <a:t>Maine Recovery Council- </a:t>
            </a:r>
            <a:r>
              <a:rPr lang="en-US" sz="4000" i="1" u="none" strike="noStrike" kern="1200" cap="none" spc="0" baseline="0" dirty="0">
                <a:uFillTx/>
                <a:latin typeface="+mj-lt"/>
              </a:rPr>
              <a:t>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DEAE5E-7D70-4568-8491-69D528E076E0}"/>
              </a:ext>
            </a:extLst>
          </p:cNvPr>
          <p:cNvSpPr txBox="1"/>
          <p:nvPr/>
        </p:nvSpPr>
        <p:spPr>
          <a:xfrm>
            <a:off x="9962535" y="6467113"/>
            <a:ext cx="2669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Johns Hopkins Principles</a:t>
            </a:r>
            <a:endParaRPr lang="en-US" sz="1400" dirty="0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85B31CD3-ED0E-4698-8AED-DDFF1E35F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811699"/>
              </p:ext>
            </p:extLst>
          </p:nvPr>
        </p:nvGraphicFramePr>
        <p:xfrm>
          <a:off x="291359" y="2365761"/>
          <a:ext cx="5012161" cy="3778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10EDC5CE-4B3C-4AF3-A330-F5BACCB11993}"/>
              </a:ext>
            </a:extLst>
          </p:cNvPr>
          <p:cNvSpPr/>
          <p:nvPr/>
        </p:nvSpPr>
        <p:spPr>
          <a:xfrm>
            <a:off x="1411088" y="1625342"/>
            <a:ext cx="2534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Council Structure: 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A6FAF8BB-4D42-4BEF-A630-6068F95AE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472172"/>
              </p:ext>
            </p:extLst>
          </p:nvPr>
        </p:nvGraphicFramePr>
        <p:xfrm>
          <a:off x="6209217" y="2250297"/>
          <a:ext cx="5691424" cy="42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7E86103A-4D0B-4220-8CD6-4D2D71533273}"/>
              </a:ext>
            </a:extLst>
          </p:cNvPr>
          <p:cNvGrpSpPr/>
          <p:nvPr/>
        </p:nvGrpSpPr>
        <p:grpSpPr>
          <a:xfrm>
            <a:off x="6499041" y="1440676"/>
            <a:ext cx="5765906" cy="830997"/>
            <a:chOff x="6209217" y="1828701"/>
            <a:chExt cx="5765906" cy="8309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712168-5FFA-49B5-AB51-8D527B325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09217" y="1907285"/>
              <a:ext cx="2177339" cy="65720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8EF828-6A82-41BC-94B5-D97D91B9F85E}"/>
                </a:ext>
              </a:extLst>
            </p:cNvPr>
            <p:cNvSpPr txBox="1"/>
            <p:nvPr/>
          </p:nvSpPr>
          <p:spPr>
            <a:xfrm>
              <a:off x="8492064" y="1828701"/>
              <a:ext cx="34830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Principles for Use of Settlement Funds: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7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58C37AC-727E-4FBE-8298-5635D4A7F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1AB824E-AEEF-4AD8-962A-C1368E70E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446FB9A-E429-427E-9D7B-BEEA3D7C5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21570AB-C70B-4D1A-8DEB-41D130A71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8AEF0A2-6052-49B6-8637-048C9698C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F16D0E0-8DE8-48E2-BE15-29A27D8AF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69FA655-BC71-4028-94C7-B35659C68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27794D0-A27B-4FF5-8F3E-3B7BF048F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Dgm bld="one"/>
        </p:bldSub>
      </p:bldGraphic>
      <p:bldP spid="18" grpId="0"/>
      <p:bldGraphic spid="21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6B04F7E-2F74-4C50-9EF5-2F2830993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199140"/>
              </p:ext>
            </p:extLst>
          </p:nvPr>
        </p:nvGraphicFramePr>
        <p:xfrm>
          <a:off x="601217" y="1468575"/>
          <a:ext cx="11204095" cy="515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C00A31F6-4FE0-4B9A-BC3E-64E1DA08B186}"/>
              </a:ext>
            </a:extLst>
          </p:cNvPr>
          <p:cNvSpPr/>
          <p:nvPr/>
        </p:nvSpPr>
        <p:spPr>
          <a:xfrm>
            <a:off x="757475" y="272359"/>
            <a:ext cx="10797209" cy="110959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C55A11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i="0" u="none" strike="noStrike" kern="1200" cap="none" spc="0" baseline="0" dirty="0">
                <a:uFillTx/>
                <a:latin typeface="+mj-lt"/>
              </a:rPr>
              <a:t>Maine Recovery Council- </a:t>
            </a:r>
            <a:r>
              <a:rPr lang="en-US" sz="4000" i="1" u="none" strike="noStrike" kern="1200" cap="none" spc="0" baseline="0" dirty="0">
                <a:uFillTx/>
                <a:latin typeface="+mj-lt"/>
              </a:rPr>
              <a:t>Funding Allocations so</a:t>
            </a:r>
            <a:r>
              <a:rPr lang="en-US" sz="4000" i="1" u="none" strike="noStrike" kern="1200" cap="none" spc="0" dirty="0">
                <a:uFillTx/>
                <a:latin typeface="+mj-lt"/>
              </a:rPr>
              <a:t> far</a:t>
            </a:r>
            <a:endParaRPr lang="en-US" sz="4000" i="1" u="none" strike="noStrike" kern="1200" cap="none" spc="0" baseline="0" dirty="0"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5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2CDB4-2B01-4FB9-9CD3-888C6DCF2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10B7EE-CB10-4860-8F09-5867254F1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3E656-5BE3-4165-814C-5E77C6B5B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96E8C2-4D4A-4FD6-A75A-3D76F3256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091776-D7F0-433D-9C37-0C6423B99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F4673-2DD8-400D-ABC8-CF23137B1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BF29AC-5E4D-4409-88A2-D3D75A7D3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D90F5D-6AD1-4AF4-84F2-2E85D7CFB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ABEE-16D9-46B1-8E3E-310980FA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21" y="1537465"/>
            <a:ext cx="11103591" cy="40151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Developing contracts for awarded projects</a:t>
            </a:r>
          </a:p>
          <a:p>
            <a:r>
              <a:rPr lang="en-US" sz="2400" dirty="0"/>
              <a:t>Ad hoc Prevention Workgroup meeting for 5 months to develop recommendations for prevention funding priorities to the council.  Members include:</a:t>
            </a:r>
          </a:p>
          <a:p>
            <a:pPr lvl="1"/>
            <a:r>
              <a:rPr lang="en-US" sz="2000" dirty="0"/>
              <a:t>Prevention Providers working in rural and urban areas</a:t>
            </a:r>
          </a:p>
          <a:p>
            <a:pPr lvl="1"/>
            <a:r>
              <a:rPr lang="en-US" sz="2000" dirty="0"/>
              <a:t>Prevention providers from immigrant, LGBTQ+, and Wabanaki communities</a:t>
            </a:r>
          </a:p>
          <a:p>
            <a:pPr lvl="1"/>
            <a:r>
              <a:rPr lang="en-US" sz="2000" dirty="0"/>
              <a:t>Prevention Provider focused on youth and young adults</a:t>
            </a:r>
          </a:p>
          <a:p>
            <a:pPr lvl="1"/>
            <a:r>
              <a:rPr lang="en-US" sz="2000" dirty="0"/>
              <a:t>Child and Family advocate with Maine Children’s Alliance</a:t>
            </a:r>
          </a:p>
          <a:p>
            <a:pPr lvl="1"/>
            <a:r>
              <a:rPr lang="en-US" sz="2000" dirty="0"/>
              <a:t>Young People working in prevention coalitions</a:t>
            </a:r>
          </a:p>
          <a:p>
            <a:pPr lvl="1"/>
            <a:r>
              <a:rPr lang="en-US" sz="2000" dirty="0"/>
              <a:t>ACEs and resilience focused provider</a:t>
            </a:r>
          </a:p>
          <a:p>
            <a:r>
              <a:rPr lang="en-US" sz="2400" dirty="0"/>
              <a:t>Just </a:t>
            </a:r>
            <a:r>
              <a:rPr lang="en-US" sz="2400" dirty="0">
                <a:hlinkClick r:id="rId2"/>
              </a:rPr>
              <a:t>released LOI </a:t>
            </a:r>
            <a:r>
              <a:rPr lang="en-US" sz="2400" dirty="0"/>
              <a:t>for an RFP process to fund projects addressing gaps in harm reduction, treatment, and Recovery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A59251-3521-422A-9C5C-E50E7CCE03A6}"/>
              </a:ext>
            </a:extLst>
          </p:cNvPr>
          <p:cNvGrpSpPr/>
          <p:nvPr/>
        </p:nvGrpSpPr>
        <p:grpSpPr>
          <a:xfrm>
            <a:off x="0" y="6122502"/>
            <a:ext cx="12205252" cy="735498"/>
            <a:chOff x="0" y="6122502"/>
            <a:chExt cx="12205252" cy="7354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C8805E-E09D-486F-B241-4625B425F048}"/>
                </a:ext>
              </a:extLst>
            </p:cNvPr>
            <p:cNvSpPr/>
            <p:nvPr/>
          </p:nvSpPr>
          <p:spPr>
            <a:xfrm>
              <a:off x="0" y="6188765"/>
              <a:ext cx="12205252" cy="6692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7681EA-1E15-434C-86BB-EAF59DEDB053}"/>
                </a:ext>
              </a:extLst>
            </p:cNvPr>
            <p:cNvSpPr/>
            <p:nvPr/>
          </p:nvSpPr>
          <p:spPr>
            <a:xfrm>
              <a:off x="0" y="6122502"/>
              <a:ext cx="12192000" cy="710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C00A31F6-4FE0-4B9A-BC3E-64E1DA08B186}"/>
              </a:ext>
            </a:extLst>
          </p:cNvPr>
          <p:cNvSpPr/>
          <p:nvPr/>
        </p:nvSpPr>
        <p:spPr>
          <a:xfrm>
            <a:off x="704021" y="298737"/>
            <a:ext cx="10797209" cy="110959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C55A11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i="0" u="none" strike="noStrike" kern="1200" cap="none" spc="0" baseline="0" dirty="0">
                <a:uFillTx/>
                <a:latin typeface="+mj-lt"/>
              </a:rPr>
              <a:t>Maine Recovery Council- </a:t>
            </a:r>
            <a:r>
              <a:rPr lang="en-US" sz="4000" i="1" u="none" strike="noStrike" kern="1200" cap="none" spc="0" baseline="0" dirty="0">
                <a:uFillTx/>
                <a:latin typeface="+mj-lt"/>
              </a:rPr>
              <a:t>2024 Activities</a:t>
            </a:r>
          </a:p>
        </p:txBody>
      </p:sp>
    </p:spTree>
    <p:extLst>
      <p:ext uri="{BB962C8B-B14F-4D97-AF65-F5344CB8AC3E}">
        <p14:creationId xmlns:p14="http://schemas.microsoft.com/office/powerpoint/2010/main" val="32091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1EE8428A-26BD-4A98-8A65-A93E04A95929}"/>
              </a:ext>
            </a:extLst>
          </p:cNvPr>
          <p:cNvSpPr/>
          <p:nvPr/>
        </p:nvSpPr>
        <p:spPr>
          <a:xfrm>
            <a:off x="556591" y="289944"/>
            <a:ext cx="10797209" cy="110959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0AC7B"/>
          </a:solidFill>
          <a:ln w="12701" cap="flat">
            <a:noFill/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u="none" strike="noStrike" kern="1200" cap="none" spc="0" baseline="0" dirty="0">
                <a:uFillTx/>
                <a:latin typeface="+mj-lt"/>
              </a:rPr>
              <a:t>Subdivisions- </a:t>
            </a:r>
            <a:r>
              <a:rPr lang="en-US" sz="4000" i="1" u="none" strike="noStrike" kern="1200" cap="none" spc="0" baseline="0" dirty="0">
                <a:uFillTx/>
                <a:latin typeface="+mj-lt"/>
              </a:rPr>
              <a:t>Funding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6268502-2584-4E98-8CB1-AE140F185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883" y="1589463"/>
            <a:ext cx="8425717" cy="47390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B54A5B-DC83-4BB1-BBF5-601D9F640BAF}"/>
              </a:ext>
            </a:extLst>
          </p:cNvPr>
          <p:cNvSpPr txBox="1"/>
          <p:nvPr/>
        </p:nvSpPr>
        <p:spPr>
          <a:xfrm>
            <a:off x="260339" y="1971199"/>
            <a:ext cx="2966438" cy="1200329"/>
          </a:xfrm>
          <a:prstGeom prst="rect">
            <a:avLst/>
          </a:prstGeom>
          <a:noFill/>
          <a:ln w="38100">
            <a:solidFill>
              <a:srgbClr val="54823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16 Counties and an additional 23 towns are receiving opioid settlement funds.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8D70C-0CD5-410E-B1A8-0C8CF516F13C}"/>
              </a:ext>
            </a:extLst>
          </p:cNvPr>
          <p:cNvSpPr txBox="1"/>
          <p:nvPr/>
        </p:nvSpPr>
        <p:spPr>
          <a:xfrm>
            <a:off x="260339" y="3679301"/>
            <a:ext cx="2966438" cy="2585323"/>
          </a:xfrm>
          <a:prstGeom prst="rect">
            <a:avLst/>
          </a:prstGeom>
          <a:noFill/>
          <a:ln w="38100"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Wabanaki Tribal Nations may receive a small amount (maybe $100K per year for 10 years) from the Tribal Opioid Settlement but are not funding through the Maine opioid settlement unless allocated by AG, MRC, or Subdivisions</a:t>
            </a:r>
          </a:p>
        </p:txBody>
      </p:sp>
    </p:spTree>
    <p:extLst>
      <p:ext uri="{BB962C8B-B14F-4D97-AF65-F5344CB8AC3E}">
        <p14:creationId xmlns:p14="http://schemas.microsoft.com/office/powerpoint/2010/main" val="31609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20557</TotalTime>
  <Words>1314</Words>
  <Application>Microsoft Office PowerPoint</Application>
  <PresentationFormat>Widescreen</PresentationFormat>
  <Paragraphs>170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The Opioid Settlement Funds &amp; JJAG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Intersection of Opioid Epidemic Responses</dc:title>
  <dc:creator>Elizabeth Blackwell-Moore</dc:creator>
  <cp:lastModifiedBy>Jill Ward</cp:lastModifiedBy>
  <cp:revision>97</cp:revision>
  <dcterms:created xsi:type="dcterms:W3CDTF">2024-02-12T21:18:35Z</dcterms:created>
  <dcterms:modified xsi:type="dcterms:W3CDTF">2024-05-24T13:20:32Z</dcterms:modified>
</cp:coreProperties>
</file>